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38" r:id="rId2"/>
    <p:sldId id="306" r:id="rId3"/>
    <p:sldId id="340" r:id="rId4"/>
    <p:sldId id="354" r:id="rId5"/>
    <p:sldId id="355" r:id="rId6"/>
    <p:sldId id="356" r:id="rId7"/>
    <p:sldId id="357" r:id="rId8"/>
    <p:sldId id="358" r:id="rId9"/>
    <p:sldId id="359" r:id="rId10"/>
    <p:sldId id="360" r:id="rId11"/>
    <p:sldId id="361" r:id="rId12"/>
    <p:sldId id="362" r:id="rId13"/>
    <p:sldId id="363" r:id="rId14"/>
    <p:sldId id="364" r:id="rId15"/>
    <p:sldId id="365" r:id="rId16"/>
    <p:sldId id="366" r:id="rId17"/>
    <p:sldId id="367" r:id="rId18"/>
    <p:sldId id="368" r:id="rId19"/>
    <p:sldId id="369" r:id="rId20"/>
    <p:sldId id="370" r:id="rId21"/>
    <p:sldId id="308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261B"/>
    <a:srgbClr val="D1AA69"/>
    <a:srgbClr val="980E1B"/>
    <a:srgbClr val="28489F"/>
    <a:srgbClr val="D94B4A"/>
    <a:srgbClr val="415361"/>
    <a:srgbClr val="FF425E"/>
    <a:srgbClr val="193F88"/>
    <a:srgbClr val="1C20A3"/>
    <a:srgbClr val="29DF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956" autoAdjust="0"/>
    <p:restoredTop sz="96429" autoAdjust="0"/>
  </p:normalViewPr>
  <p:slideViewPr>
    <p:cSldViewPr snapToGrid="0">
      <p:cViewPr>
        <p:scale>
          <a:sx n="50" d="100"/>
          <a:sy n="50" d="100"/>
        </p:scale>
        <p:origin x="710" y="9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441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9DC08D-8AA8-4A5A-826E-172A0D5AF591}" type="datetimeFigureOut">
              <a:rPr lang="zh-CN" altLang="en-US" smtClean="0"/>
              <a:t>2024/4/27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D94019-00AE-4A11-BA0D-5496D33FEA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4000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586BCF-6320-4BEC-B6B4-01A33311208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7192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586BCF-6320-4BEC-B6B4-01A33311208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0181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586BCF-6320-4BEC-B6B4-01A33311208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2289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586BCF-6320-4BEC-B6B4-01A33311208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02474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586BCF-6320-4BEC-B6B4-01A33311208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0211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586BCF-6320-4BEC-B6B4-01A33311208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053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1067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/>
        </p:nvGrpSpPr>
        <p:grpSpPr>
          <a:xfrm>
            <a:off x="11362927" y="6188063"/>
            <a:ext cx="1097975" cy="1097975"/>
            <a:chOff x="6105994" y="1506016"/>
            <a:chExt cx="6086006" cy="6086006"/>
          </a:xfrm>
        </p:grpSpPr>
        <p:sp>
          <p:nvSpPr>
            <p:cNvPr id="10" name="椭圆 9"/>
            <p:cNvSpPr/>
            <p:nvPr/>
          </p:nvSpPr>
          <p:spPr>
            <a:xfrm>
              <a:off x="6105994" y="1506016"/>
              <a:ext cx="6086006" cy="6086006"/>
            </a:xfrm>
            <a:prstGeom prst="ellipse">
              <a:avLst/>
            </a:prstGeom>
            <a:solidFill>
              <a:srgbClr val="DB261B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7433118" y="2833140"/>
              <a:ext cx="3431758" cy="34317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870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8345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8449697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0395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5127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3607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942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4468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2832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532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1259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6" r:id="rId4"/>
    <p:sldLayoutId id="2147483658" r:id="rId5"/>
    <p:sldLayoutId id="2147483662" r:id="rId6"/>
    <p:sldLayoutId id="214748366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17" Type="http://schemas.openxmlformats.org/officeDocument/2006/relationships/image" Target="../media/image18.jpe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png"/><Relationship Id="rId3" Type="http://schemas.openxmlformats.org/officeDocument/2006/relationships/image" Target="../media/image19.png"/><Relationship Id="rId7" Type="http://schemas.openxmlformats.org/officeDocument/2006/relationships/image" Target="../media/image9.jpeg"/><Relationship Id="rId12" Type="http://schemas.openxmlformats.org/officeDocument/2006/relationships/image" Target="../media/image2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21.png"/><Relationship Id="rId10" Type="http://schemas.openxmlformats.org/officeDocument/2006/relationships/image" Target="../media/image25.jpeg"/><Relationship Id="rId4" Type="http://schemas.openxmlformats.org/officeDocument/2006/relationships/image" Target="../media/image20.png"/><Relationship Id="rId9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0.png"/><Relationship Id="rId7" Type="http://schemas.openxmlformats.org/officeDocument/2006/relationships/image" Target="../media/image24.jpeg"/><Relationship Id="rId12" Type="http://schemas.openxmlformats.org/officeDocument/2006/relationships/image" Target="../media/image18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5.png"/><Relationship Id="rId5" Type="http://schemas.openxmlformats.org/officeDocument/2006/relationships/image" Target="../media/image11.png"/><Relationship Id="rId10" Type="http://schemas.openxmlformats.org/officeDocument/2006/relationships/image" Target="../media/image9.jpeg"/><Relationship Id="rId4" Type="http://schemas.openxmlformats.org/officeDocument/2006/relationships/image" Target="../media/image7.png"/><Relationship Id="rId9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0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12" Type="http://schemas.openxmlformats.org/officeDocument/2006/relationships/image" Target="../media/image39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11" Type="http://schemas.openxmlformats.org/officeDocument/2006/relationships/image" Target="../media/image38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13" Type="http://schemas.openxmlformats.org/officeDocument/2006/relationships/image" Target="../media/image48.png"/><Relationship Id="rId3" Type="http://schemas.openxmlformats.org/officeDocument/2006/relationships/image" Target="../media/image18.jpeg"/><Relationship Id="rId7" Type="http://schemas.openxmlformats.org/officeDocument/2006/relationships/image" Target="../media/image42.jpeg"/><Relationship Id="rId12" Type="http://schemas.openxmlformats.org/officeDocument/2006/relationships/image" Target="../media/image4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46.jpeg"/><Relationship Id="rId5" Type="http://schemas.openxmlformats.org/officeDocument/2006/relationships/image" Target="../media/image41.jpeg"/><Relationship Id="rId10" Type="http://schemas.openxmlformats.org/officeDocument/2006/relationships/image" Target="../media/image45.png"/><Relationship Id="rId4" Type="http://schemas.openxmlformats.org/officeDocument/2006/relationships/image" Target="../media/image13.jpeg"/><Relationship Id="rId9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3825287" y="834189"/>
            <a:ext cx="4516608" cy="5171702"/>
          </a:xfrm>
          <a:prstGeom prst="rect">
            <a:avLst/>
          </a:prstGeom>
          <a:noFill/>
          <a:ln w="76200">
            <a:solidFill>
              <a:srgbClr val="D1AA69"/>
            </a:solidFill>
          </a:ln>
          <a:effectLst>
            <a:outerShdw blurRad="1016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955601" y="1663180"/>
            <a:ext cx="5774252" cy="36541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2225562"/>
            <a:ext cx="12192000" cy="2547697"/>
          </a:xfrm>
          <a:prstGeom prst="rect">
            <a:avLst/>
          </a:prstGeom>
          <a:solidFill>
            <a:srgbClr val="DB261B"/>
          </a:solidFill>
          <a:ln>
            <a:noFill/>
          </a:ln>
          <a:effectLst>
            <a:outerShdw blurRad="1016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615" y="942727"/>
            <a:ext cx="12308114" cy="549906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682386" y="2763042"/>
            <a:ext cx="880241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南京东方阳光百年光电有限公司</a:t>
            </a:r>
          </a:p>
          <a:p>
            <a:pPr algn="ctr"/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服务项目明细</a:t>
            </a:r>
            <a:endParaRPr lang="zh-CN" alt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71762" y="5212133"/>
            <a:ext cx="4223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pc="600" dirty="0">
                <a:solidFill>
                  <a:srgbClr val="DB261B"/>
                </a:solidFill>
                <a:effectLst>
                  <a:reflection blurRad="12700" stA="55000" endA="300" endPos="30000" dist="63500" dir="5400000" sy="-100000" algn="bl" rotWithShape="0"/>
                </a:effectLst>
                <a:cs typeface="+mn-ea"/>
                <a:sym typeface="+mn-lt"/>
              </a:rPr>
              <a:t>用心服务</a:t>
            </a:r>
          </a:p>
        </p:txBody>
      </p:sp>
      <p:pic>
        <p:nvPicPr>
          <p:cNvPr id="2" name="图片 1" descr="图片2 (2)">
            <a:extLst>
              <a:ext uri="{FF2B5EF4-FFF2-40B4-BE49-F238E27FC236}">
                <a16:creationId xmlns:a16="http://schemas.microsoft.com/office/drawing/2014/main" id="{D9AD32EB-494C-820D-907D-3AD888BAB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456" y="1278463"/>
            <a:ext cx="2133088" cy="66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250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7273636" y="2143991"/>
            <a:ext cx="4918363" cy="2815938"/>
          </a:xfrm>
          <a:prstGeom prst="rect">
            <a:avLst/>
          </a:prstGeom>
          <a:solidFill>
            <a:srgbClr val="DB261B"/>
          </a:solidFill>
          <a:ln>
            <a:noFill/>
          </a:ln>
          <a:effectLst>
            <a:outerShdw blurRad="1905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56024" y="2697031"/>
            <a:ext cx="61373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spc="3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cs typeface="+mn-ea"/>
                <a:sym typeface="+mn-lt"/>
              </a:rPr>
              <a:t>UPS</a:t>
            </a:r>
            <a:r>
              <a:rPr lang="zh-CN" altLang="zh-CN" sz="5400" b="1" spc="3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cs typeface="+mn-ea"/>
                <a:sym typeface="+mn-lt"/>
              </a:rPr>
              <a:t>电源服务品牌维修等服务</a:t>
            </a:r>
            <a:endParaRPr lang="zh-CN" altLang="en-US" sz="5400" b="1" spc="3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25400" dist="25400" dir="2700000" algn="tl">
                  <a:srgbClr val="000000">
                    <a:alpha val="40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680350" y="1581150"/>
            <a:ext cx="2545299" cy="3868280"/>
          </a:xfrm>
          <a:prstGeom prst="rect">
            <a:avLst/>
          </a:prstGeom>
          <a:noFill/>
          <a:ln w="76200">
            <a:solidFill>
              <a:srgbClr val="D1AA69"/>
            </a:solidFill>
          </a:ln>
          <a:effectLst>
            <a:outerShdw blurRad="1016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-15184" y="2143991"/>
            <a:ext cx="246983" cy="2815938"/>
          </a:xfrm>
          <a:prstGeom prst="rect">
            <a:avLst/>
          </a:prstGeom>
          <a:solidFill>
            <a:srgbClr val="DB261B"/>
          </a:solidFill>
          <a:ln>
            <a:noFill/>
          </a:ln>
          <a:effectLst>
            <a:outerShdw blurRad="1905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481809" y="2143991"/>
            <a:ext cx="397081" cy="2815938"/>
          </a:xfrm>
          <a:prstGeom prst="rect">
            <a:avLst/>
          </a:prstGeom>
          <a:solidFill>
            <a:srgbClr val="DB261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839070" y="2703920"/>
            <a:ext cx="1653380" cy="1653378"/>
            <a:chOff x="5036214" y="1293573"/>
            <a:chExt cx="2119572" cy="2119570"/>
          </a:xfrm>
          <a:effectLst>
            <a:outerShdw blurRad="190500" dist="635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18" name="椭圆 17"/>
            <p:cNvSpPr/>
            <p:nvPr/>
          </p:nvSpPr>
          <p:spPr>
            <a:xfrm>
              <a:off x="5036214" y="1293573"/>
              <a:ext cx="2119572" cy="211957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D1AA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375952" y="1566539"/>
              <a:ext cx="1551929" cy="15387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7200" b="1" dirty="0">
                  <a:solidFill>
                    <a:srgbClr val="DB261B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cs typeface="+mn-ea"/>
                  <a:sym typeface="+mn-lt"/>
                </a:rPr>
                <a:t>01</a:t>
              </a:r>
              <a:endParaRPr lang="zh-CN" altLang="en-US" sz="7200" b="1" dirty="0">
                <a:solidFill>
                  <a:srgbClr val="DB261B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10886498" y="2763253"/>
            <a:ext cx="571235" cy="1577414"/>
          </a:xfrm>
          <a:prstGeom prst="rect">
            <a:avLst/>
          </a:prstGeom>
          <a:solidFill>
            <a:srgbClr val="DB261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872721" y="3085479"/>
            <a:ext cx="22224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spc="300" dirty="0">
                <a:solidFill>
                  <a:srgbClr val="D1AA69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cs typeface="+mn-ea"/>
                <a:sym typeface="+mn-lt"/>
              </a:rPr>
              <a:t>PART</a:t>
            </a:r>
            <a:endParaRPr lang="zh-CN" altLang="en-US" sz="5400" b="1" spc="300" dirty="0">
              <a:solidFill>
                <a:srgbClr val="D1AA69"/>
              </a:solidFill>
              <a:effectLst>
                <a:outerShdw blurRad="25400" dist="25400" dir="2700000" algn="tl">
                  <a:srgbClr val="000000">
                    <a:alpha val="40000"/>
                  </a:srgb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21861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1362927" y="6188063"/>
            <a:ext cx="1097975" cy="1097975"/>
            <a:chOff x="6105994" y="1506016"/>
            <a:chExt cx="6086006" cy="6086006"/>
          </a:xfrm>
        </p:grpSpPr>
        <p:sp>
          <p:nvSpPr>
            <p:cNvPr id="10" name="椭圆 9"/>
            <p:cNvSpPr/>
            <p:nvPr/>
          </p:nvSpPr>
          <p:spPr>
            <a:xfrm>
              <a:off x="6105994" y="1506016"/>
              <a:ext cx="6086006" cy="6086006"/>
            </a:xfrm>
            <a:prstGeom prst="ellipse">
              <a:avLst/>
            </a:prstGeom>
            <a:solidFill>
              <a:srgbClr val="DB261B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7433118" y="2833140"/>
              <a:ext cx="3431758" cy="34317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A06451B7-3AF7-9D5F-5B59-EBDBEB90DFD5}"/>
              </a:ext>
            </a:extLst>
          </p:cNvPr>
          <p:cNvSpPr txBox="1"/>
          <p:nvPr/>
        </p:nvSpPr>
        <p:spPr>
          <a:xfrm>
            <a:off x="423949" y="1185410"/>
            <a:ext cx="6242858" cy="4763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b="1" kern="100" dirty="0">
                <a:solidFill>
                  <a:srgbClr val="DB261B"/>
                </a:solidFill>
                <a:effectLst/>
                <a:cs typeface="+mn-ea"/>
                <a:sym typeface="+mn-lt"/>
              </a:rPr>
              <a:t>1</a:t>
            </a:r>
            <a:r>
              <a:rPr lang="zh-CN" altLang="zh-CN" b="1" kern="100" dirty="0">
                <a:solidFill>
                  <a:srgbClr val="DB261B"/>
                </a:solidFill>
                <a:effectLst/>
                <a:cs typeface="+mn-ea"/>
                <a:sym typeface="+mn-lt"/>
              </a:rPr>
              <a:t>、</a:t>
            </a:r>
            <a:r>
              <a:rPr lang="en-US" altLang="zh-CN" b="1" kern="100" dirty="0">
                <a:solidFill>
                  <a:srgbClr val="DB261B"/>
                </a:solidFill>
                <a:effectLst/>
                <a:cs typeface="+mn-ea"/>
                <a:sym typeface="+mn-lt"/>
              </a:rPr>
              <a:t>UPS</a:t>
            </a:r>
            <a:r>
              <a:rPr lang="zh-CN" altLang="zh-CN" b="1" kern="100" dirty="0">
                <a:solidFill>
                  <a:srgbClr val="DB261B"/>
                </a:solidFill>
                <a:effectLst/>
                <a:cs typeface="+mn-ea"/>
                <a:sym typeface="+mn-lt"/>
              </a:rPr>
              <a:t>电源设备维修</a:t>
            </a:r>
          </a:p>
          <a:p>
            <a:pPr algn="just">
              <a:lnSpc>
                <a:spcPct val="150000"/>
              </a:lnSpc>
            </a:pPr>
            <a:r>
              <a:rPr lang="zh-CN" altLang="zh-CN" sz="1400" kern="100" dirty="0">
                <a:effectLst/>
                <a:cs typeface="+mn-ea"/>
                <a:sym typeface="+mn-lt"/>
              </a:rPr>
              <a:t>各品牌中大功率</a:t>
            </a:r>
            <a:r>
              <a:rPr lang="en-US" altLang="zh-CN" sz="1400" kern="100" dirty="0">
                <a:effectLst/>
                <a:cs typeface="+mn-ea"/>
                <a:sym typeface="+mn-lt"/>
              </a:rPr>
              <a:t>UPS</a:t>
            </a:r>
            <a:r>
              <a:rPr lang="zh-CN" altLang="zh-CN" sz="1400" kern="100" dirty="0">
                <a:effectLst/>
                <a:cs typeface="+mn-ea"/>
                <a:sym typeface="+mn-lt"/>
              </a:rPr>
              <a:t>电源故障维修。</a:t>
            </a:r>
            <a:endParaRPr lang="en-US" altLang="zh-CN" sz="1400" kern="100" dirty="0">
              <a:effectLst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endParaRPr lang="zh-CN" altLang="zh-CN" sz="1100" kern="100" dirty="0">
              <a:effectLst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en-US" altLang="zh-CN" b="1" kern="100" dirty="0">
                <a:solidFill>
                  <a:srgbClr val="DB261B"/>
                </a:solidFill>
                <a:cs typeface="+mn-ea"/>
                <a:sym typeface="+mn-lt"/>
              </a:rPr>
              <a:t>2</a:t>
            </a:r>
            <a:r>
              <a:rPr lang="zh-CN" altLang="zh-CN" b="1" kern="100" dirty="0">
                <a:solidFill>
                  <a:srgbClr val="DB261B"/>
                </a:solidFill>
                <a:cs typeface="+mn-ea"/>
                <a:sym typeface="+mn-lt"/>
              </a:rPr>
              <a:t>、</a:t>
            </a:r>
            <a:r>
              <a:rPr lang="en-US" altLang="zh-CN" b="1" kern="100" dirty="0">
                <a:solidFill>
                  <a:srgbClr val="DB261B"/>
                </a:solidFill>
                <a:cs typeface="+mn-ea"/>
                <a:sym typeface="+mn-lt"/>
              </a:rPr>
              <a:t>UPS</a:t>
            </a:r>
            <a:r>
              <a:rPr lang="zh-CN" altLang="zh-CN" b="1" kern="100" dirty="0">
                <a:solidFill>
                  <a:srgbClr val="DB261B"/>
                </a:solidFill>
                <a:cs typeface="+mn-ea"/>
                <a:sym typeface="+mn-lt"/>
              </a:rPr>
              <a:t>电源带电清洗</a:t>
            </a:r>
          </a:p>
          <a:p>
            <a:pPr algn="just">
              <a:lnSpc>
                <a:spcPct val="150000"/>
              </a:lnSpc>
            </a:pPr>
            <a:r>
              <a:rPr lang="zh-CN" altLang="zh-CN" sz="1400" kern="100" dirty="0">
                <a:cs typeface="+mn-ea"/>
                <a:sym typeface="+mn-lt"/>
              </a:rPr>
              <a:t>使用有机溶剂进行带电清洗，清除灰尘，清洗部件形成防氧化保护膜。</a:t>
            </a:r>
            <a:endParaRPr lang="en-US" altLang="zh-CN" sz="1400" kern="100" dirty="0"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endParaRPr lang="zh-CN" altLang="zh-CN" sz="1100" kern="100" dirty="0">
              <a:effectLst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en-US" altLang="zh-CN" b="1" kern="100" dirty="0">
                <a:solidFill>
                  <a:srgbClr val="DB261B"/>
                </a:solidFill>
                <a:cs typeface="+mn-ea"/>
                <a:sym typeface="+mn-lt"/>
              </a:rPr>
              <a:t>3</a:t>
            </a:r>
            <a:r>
              <a:rPr lang="zh-CN" altLang="zh-CN" b="1" kern="100" dirty="0">
                <a:solidFill>
                  <a:srgbClr val="DB261B"/>
                </a:solidFill>
                <a:cs typeface="+mn-ea"/>
                <a:sym typeface="+mn-lt"/>
              </a:rPr>
              <a:t>、</a:t>
            </a:r>
            <a:r>
              <a:rPr lang="en-US" altLang="zh-CN" b="1" kern="100" dirty="0">
                <a:solidFill>
                  <a:srgbClr val="DB261B"/>
                </a:solidFill>
                <a:cs typeface="+mn-ea"/>
                <a:sym typeface="+mn-lt"/>
              </a:rPr>
              <a:t>UPS</a:t>
            </a:r>
            <a:r>
              <a:rPr lang="zh-CN" altLang="zh-CN" b="1" kern="100" dirty="0">
                <a:solidFill>
                  <a:srgbClr val="DB261B"/>
                </a:solidFill>
                <a:cs typeface="+mn-ea"/>
                <a:sym typeface="+mn-lt"/>
              </a:rPr>
              <a:t>电源深度维护</a:t>
            </a:r>
          </a:p>
          <a:p>
            <a:pPr algn="just">
              <a:lnSpc>
                <a:spcPct val="150000"/>
              </a:lnSpc>
            </a:pPr>
            <a:r>
              <a:rPr lang="zh-CN" altLang="zh-CN" sz="1400" kern="100" dirty="0">
                <a:cs typeface="+mn-ea"/>
                <a:sym typeface="+mn-lt"/>
              </a:rPr>
              <a:t>停机深度保养，电容检测，内部接线紧固度检查，交、直流电容和风扇更换。</a:t>
            </a:r>
            <a:endParaRPr lang="en-US" altLang="zh-CN" sz="1400" kern="100" dirty="0"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endParaRPr lang="zh-CN" altLang="zh-CN" sz="1100" kern="100" dirty="0">
              <a:effectLst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en-US" altLang="zh-CN" b="1" kern="100" dirty="0">
                <a:solidFill>
                  <a:srgbClr val="DB261B"/>
                </a:solidFill>
                <a:cs typeface="+mn-ea"/>
                <a:sym typeface="+mn-lt"/>
              </a:rPr>
              <a:t>4</a:t>
            </a:r>
            <a:r>
              <a:rPr lang="zh-CN" altLang="zh-CN" b="1" kern="100" dirty="0">
                <a:solidFill>
                  <a:srgbClr val="DB261B"/>
                </a:solidFill>
                <a:cs typeface="+mn-ea"/>
                <a:sym typeface="+mn-lt"/>
              </a:rPr>
              <a:t>、蓄电池放电测试</a:t>
            </a:r>
          </a:p>
          <a:p>
            <a:pPr algn="just">
              <a:lnSpc>
                <a:spcPct val="150000"/>
              </a:lnSpc>
            </a:pPr>
            <a:r>
              <a:rPr lang="zh-CN" altLang="zh-CN" sz="1400" kern="100" dirty="0">
                <a:cs typeface="+mn-ea"/>
                <a:sym typeface="+mn-lt"/>
              </a:rPr>
              <a:t>核对性放电测试，容量性放电测试，活化电池性能，排除落后电池。</a:t>
            </a:r>
            <a:endParaRPr lang="en-US" altLang="zh-CN" sz="1400" kern="100" dirty="0"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endParaRPr lang="zh-CN" altLang="zh-CN" sz="1100" kern="100" dirty="0">
              <a:effectLst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en-US" altLang="zh-CN" b="1" kern="100" dirty="0">
                <a:solidFill>
                  <a:srgbClr val="DB261B"/>
                </a:solidFill>
                <a:cs typeface="+mn-ea"/>
                <a:sym typeface="+mn-lt"/>
              </a:rPr>
              <a:t>5</a:t>
            </a:r>
            <a:r>
              <a:rPr lang="zh-CN" altLang="zh-CN" b="1" kern="100" dirty="0">
                <a:solidFill>
                  <a:srgbClr val="DB261B"/>
                </a:solidFill>
                <a:cs typeface="+mn-ea"/>
                <a:sym typeface="+mn-lt"/>
              </a:rPr>
              <a:t>、蓄电池更换</a:t>
            </a:r>
          </a:p>
          <a:p>
            <a:pPr algn="just">
              <a:lnSpc>
                <a:spcPct val="150000"/>
              </a:lnSpc>
            </a:pPr>
            <a:r>
              <a:rPr lang="zh-CN" altLang="zh-CN" sz="1400" kern="100" dirty="0">
                <a:cs typeface="+mn-ea"/>
                <a:sym typeface="+mn-lt"/>
              </a:rPr>
              <a:t>落后电池拼组更换，整组更新。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4A1F6BA3-4A49-B413-E670-E7C67550623B}"/>
              </a:ext>
            </a:extLst>
          </p:cNvPr>
          <p:cNvGrpSpPr/>
          <p:nvPr/>
        </p:nvGrpSpPr>
        <p:grpSpPr>
          <a:xfrm>
            <a:off x="6666807" y="1354119"/>
            <a:ext cx="5269654" cy="4425808"/>
            <a:chOff x="2793077" y="1381124"/>
            <a:chExt cx="4331679" cy="3249966"/>
          </a:xfrm>
        </p:grpSpPr>
        <p:pic>
          <p:nvPicPr>
            <p:cNvPr id="25" name="图片 2" descr="2018072509145587578">
              <a:extLst>
                <a:ext uri="{FF2B5EF4-FFF2-40B4-BE49-F238E27FC236}">
                  <a16:creationId xmlns:a16="http://schemas.microsoft.com/office/drawing/2014/main" id="{BB3F9E45-73E8-7717-7274-EED9ACDF17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3077" y="1381125"/>
              <a:ext cx="1355725" cy="463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图片 5" descr="2018080210033339852">
              <a:extLst>
                <a:ext uri="{FF2B5EF4-FFF2-40B4-BE49-F238E27FC236}">
                  <a16:creationId xmlns:a16="http://schemas.microsoft.com/office/drawing/2014/main" id="{CA98AF69-981B-3FCF-D435-80BD1CDCF4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1054" y="1381125"/>
              <a:ext cx="1355725" cy="463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图片 3" descr="201807251343279209">
              <a:extLst>
                <a:ext uri="{FF2B5EF4-FFF2-40B4-BE49-F238E27FC236}">
                  <a16:creationId xmlns:a16="http://schemas.microsoft.com/office/drawing/2014/main" id="{2A8CD7A0-3AD6-C8F3-1CFC-8C71BF706B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9031" y="1381124"/>
              <a:ext cx="1355725" cy="463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图片 4" descr="2018080210115439382">
              <a:extLst>
                <a:ext uri="{FF2B5EF4-FFF2-40B4-BE49-F238E27FC236}">
                  <a16:creationId xmlns:a16="http://schemas.microsoft.com/office/drawing/2014/main" id="{B052B22F-6488-C6F9-1E1F-668E57213B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3077" y="3617699"/>
              <a:ext cx="1355725" cy="463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图片 6" descr="2018072511205245410">
              <a:extLst>
                <a:ext uri="{FF2B5EF4-FFF2-40B4-BE49-F238E27FC236}">
                  <a16:creationId xmlns:a16="http://schemas.microsoft.com/office/drawing/2014/main" id="{B391A7D3-9763-9C91-C8EB-B0761F9F8A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3077" y="4167545"/>
              <a:ext cx="1355725" cy="463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图片 7" descr="2018072509132152011">
              <a:extLst>
                <a:ext uri="{FF2B5EF4-FFF2-40B4-BE49-F238E27FC236}">
                  <a16:creationId xmlns:a16="http://schemas.microsoft.com/office/drawing/2014/main" id="{72711DCA-EF7E-405A-D52F-C7D46B5036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5154" y="1948090"/>
              <a:ext cx="1353648" cy="463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图片 8" descr="2018102315234689674">
              <a:extLst>
                <a:ext uri="{FF2B5EF4-FFF2-40B4-BE49-F238E27FC236}">
                  <a16:creationId xmlns:a16="http://schemas.microsoft.com/office/drawing/2014/main" id="{F427DDEC-667E-DDA7-514C-058703C518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1054" y="1948090"/>
              <a:ext cx="1353648" cy="463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4" name="图片 11" descr="2018072511242312090">
              <a:extLst>
                <a:ext uri="{FF2B5EF4-FFF2-40B4-BE49-F238E27FC236}">
                  <a16:creationId xmlns:a16="http://schemas.microsoft.com/office/drawing/2014/main" id="{C46CF3BC-705E-E663-148E-0DDCCE4FFA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6954" y="1948090"/>
              <a:ext cx="1353648" cy="46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1" name="图片 9" descr="2018072511131552711">
              <a:extLst>
                <a:ext uri="{FF2B5EF4-FFF2-40B4-BE49-F238E27FC236}">
                  <a16:creationId xmlns:a16="http://schemas.microsoft.com/office/drawing/2014/main" id="{995A4D31-7AE4-7E50-E870-CFB64AEA91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1054" y="3617701"/>
              <a:ext cx="1368856" cy="46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2" name="图片 10" descr="2018072509184110500">
              <a:extLst>
                <a:ext uri="{FF2B5EF4-FFF2-40B4-BE49-F238E27FC236}">
                  <a16:creationId xmlns:a16="http://schemas.microsoft.com/office/drawing/2014/main" id="{443B9CAC-9C75-3B4C-9EA8-1B60CBBD99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6954" y="3061498"/>
              <a:ext cx="1353648" cy="46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3" name="图片 12" descr="2018080210143084299">
              <a:extLst>
                <a:ext uri="{FF2B5EF4-FFF2-40B4-BE49-F238E27FC236}">
                  <a16:creationId xmlns:a16="http://schemas.microsoft.com/office/drawing/2014/main" id="{FD21307E-CE1B-AF98-98DB-62B3BE0D9F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3077" y="2515055"/>
              <a:ext cx="1353648" cy="463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4" name="图片 13" descr="2018072511181488142">
              <a:extLst>
                <a:ext uri="{FF2B5EF4-FFF2-40B4-BE49-F238E27FC236}">
                  <a16:creationId xmlns:a16="http://schemas.microsoft.com/office/drawing/2014/main" id="{B0301310-4805-0245-831A-44D5BD09B8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1054" y="2515054"/>
              <a:ext cx="1353648" cy="463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5" name="图片 14" descr="2018071913522353849">
              <a:extLst>
                <a:ext uri="{FF2B5EF4-FFF2-40B4-BE49-F238E27FC236}">
                  <a16:creationId xmlns:a16="http://schemas.microsoft.com/office/drawing/2014/main" id="{702356CA-322D-9BCF-951F-1D4FF41A87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6954" y="2515053"/>
              <a:ext cx="1353648" cy="463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6" name="图片 15" descr="2018091414480938400">
              <a:extLst>
                <a:ext uri="{FF2B5EF4-FFF2-40B4-BE49-F238E27FC236}">
                  <a16:creationId xmlns:a16="http://schemas.microsoft.com/office/drawing/2014/main" id="{BC9EDA99-DCDF-365A-50A8-493DD6719D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9972" y="3612142"/>
              <a:ext cx="1368855" cy="463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7" name="图片 16" descr="2018072513542913989">
              <a:extLst>
                <a:ext uri="{FF2B5EF4-FFF2-40B4-BE49-F238E27FC236}">
                  <a16:creationId xmlns:a16="http://schemas.microsoft.com/office/drawing/2014/main" id="{DBB9D621-8144-72DC-0135-EECDD9F352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3077" y="3066378"/>
              <a:ext cx="1353648" cy="463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8" name="图片 17" descr="2018090714241285837">
              <a:extLst>
                <a:ext uri="{FF2B5EF4-FFF2-40B4-BE49-F238E27FC236}">
                  <a16:creationId xmlns:a16="http://schemas.microsoft.com/office/drawing/2014/main" id="{E382818D-9A83-1131-AA9D-ADF500786F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1054" y="3061494"/>
              <a:ext cx="1353648" cy="463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08497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7273636" y="2143991"/>
            <a:ext cx="4918363" cy="2815938"/>
          </a:xfrm>
          <a:prstGeom prst="rect">
            <a:avLst/>
          </a:prstGeom>
          <a:solidFill>
            <a:srgbClr val="DB261B"/>
          </a:solidFill>
          <a:ln>
            <a:noFill/>
          </a:ln>
          <a:effectLst>
            <a:outerShdw blurRad="1905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56024" y="2697031"/>
            <a:ext cx="61373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5400" b="1" spc="3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cs typeface="+mn-ea"/>
                <a:sym typeface="+mn-lt"/>
              </a:rPr>
              <a:t>品牌机房空调检测和维修</a:t>
            </a:r>
            <a:endParaRPr lang="zh-CN" altLang="en-US" sz="5400" b="1" spc="3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25400" dist="25400" dir="2700000" algn="tl">
                  <a:srgbClr val="000000">
                    <a:alpha val="40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680350" y="1581150"/>
            <a:ext cx="2545299" cy="3868280"/>
          </a:xfrm>
          <a:prstGeom prst="rect">
            <a:avLst/>
          </a:prstGeom>
          <a:noFill/>
          <a:ln w="76200">
            <a:solidFill>
              <a:srgbClr val="D1AA69"/>
            </a:solidFill>
          </a:ln>
          <a:effectLst>
            <a:outerShdw blurRad="1016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-15184" y="2143991"/>
            <a:ext cx="246983" cy="2815938"/>
          </a:xfrm>
          <a:prstGeom prst="rect">
            <a:avLst/>
          </a:prstGeom>
          <a:solidFill>
            <a:srgbClr val="DB261B"/>
          </a:solidFill>
          <a:ln>
            <a:noFill/>
          </a:ln>
          <a:effectLst>
            <a:outerShdw blurRad="1905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481809" y="2143991"/>
            <a:ext cx="397081" cy="2815938"/>
          </a:xfrm>
          <a:prstGeom prst="rect">
            <a:avLst/>
          </a:prstGeom>
          <a:solidFill>
            <a:srgbClr val="DB261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839070" y="2703920"/>
            <a:ext cx="1653380" cy="1653378"/>
            <a:chOff x="5036214" y="1293573"/>
            <a:chExt cx="2119572" cy="2119570"/>
          </a:xfrm>
          <a:effectLst>
            <a:outerShdw blurRad="190500" dist="635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18" name="椭圆 17"/>
            <p:cNvSpPr/>
            <p:nvPr/>
          </p:nvSpPr>
          <p:spPr>
            <a:xfrm>
              <a:off x="5036214" y="1293573"/>
              <a:ext cx="2119572" cy="211957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D1AA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375952" y="1566539"/>
              <a:ext cx="1551929" cy="15387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7200" b="1" dirty="0">
                  <a:solidFill>
                    <a:srgbClr val="DB261B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cs typeface="+mn-ea"/>
                  <a:sym typeface="+mn-lt"/>
                </a:rPr>
                <a:t>02</a:t>
              </a:r>
              <a:endParaRPr lang="zh-CN" altLang="en-US" sz="7200" b="1" dirty="0">
                <a:solidFill>
                  <a:srgbClr val="DB261B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10886498" y="2763253"/>
            <a:ext cx="571235" cy="1577414"/>
          </a:xfrm>
          <a:prstGeom prst="rect">
            <a:avLst/>
          </a:prstGeom>
          <a:solidFill>
            <a:srgbClr val="DB261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872721" y="3085479"/>
            <a:ext cx="22224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spc="300" dirty="0">
                <a:solidFill>
                  <a:srgbClr val="D1AA69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cs typeface="+mn-ea"/>
                <a:sym typeface="+mn-lt"/>
              </a:rPr>
              <a:t>PART</a:t>
            </a:r>
            <a:endParaRPr lang="zh-CN" altLang="en-US" sz="5400" b="1" spc="300" dirty="0">
              <a:solidFill>
                <a:srgbClr val="D1AA69"/>
              </a:solidFill>
              <a:effectLst>
                <a:outerShdw blurRad="25400" dist="25400" dir="2700000" algn="tl">
                  <a:srgbClr val="000000">
                    <a:alpha val="40000"/>
                  </a:srgb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62605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63CD9022-A6F1-D044-26AC-ED66B270C37F}"/>
              </a:ext>
            </a:extLst>
          </p:cNvPr>
          <p:cNvSpPr/>
          <p:nvPr/>
        </p:nvSpPr>
        <p:spPr>
          <a:xfrm>
            <a:off x="658881" y="1539834"/>
            <a:ext cx="5118399" cy="517519"/>
          </a:xfrm>
          <a:prstGeom prst="rect">
            <a:avLst/>
          </a:prstGeom>
          <a:solidFill>
            <a:srgbClr val="DB26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400" b="1" kern="100" dirty="0">
                <a:effectLst/>
                <a:cs typeface="+mn-ea"/>
                <a:sym typeface="+mn-lt"/>
              </a:rPr>
              <a:t>机房空调定期检查</a:t>
            </a:r>
            <a:endParaRPr lang="zh-CN" altLang="en-US" sz="2400" b="1" dirty="0">
              <a:cs typeface="+mn-ea"/>
              <a:sym typeface="+mn-lt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68A5875-539A-5583-5AC2-0AC8C8897ACB}"/>
              </a:ext>
            </a:extLst>
          </p:cNvPr>
          <p:cNvSpPr/>
          <p:nvPr/>
        </p:nvSpPr>
        <p:spPr>
          <a:xfrm>
            <a:off x="6491511" y="1539834"/>
            <a:ext cx="5118399" cy="517519"/>
          </a:xfrm>
          <a:prstGeom prst="rect">
            <a:avLst/>
          </a:prstGeom>
          <a:solidFill>
            <a:srgbClr val="DB26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400" b="1" kern="100" dirty="0">
                <a:effectLst/>
                <a:cs typeface="+mn-ea"/>
                <a:sym typeface="+mn-lt"/>
              </a:rPr>
              <a:t>定期检测冷凝水排放管道</a:t>
            </a:r>
            <a:endParaRPr lang="zh-CN" altLang="en-US" sz="2400" b="1" dirty="0">
              <a:cs typeface="+mn-ea"/>
              <a:sym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9BEA752-55A4-C714-2362-39E00160AB18}"/>
              </a:ext>
            </a:extLst>
          </p:cNvPr>
          <p:cNvSpPr txBox="1"/>
          <p:nvPr/>
        </p:nvSpPr>
        <p:spPr>
          <a:xfrm>
            <a:off x="658881" y="2256943"/>
            <a:ext cx="5118399" cy="3259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en-US" altLang="zh-CN" kern="100" dirty="0">
                <a:effectLst/>
                <a:cs typeface="+mn-ea"/>
                <a:sym typeface="+mn-lt"/>
              </a:rPr>
              <a:t>1.</a:t>
            </a:r>
            <a:r>
              <a:rPr lang="zh-CN" altLang="zh-CN" kern="100" dirty="0">
                <a:effectLst/>
                <a:cs typeface="+mn-ea"/>
                <a:sym typeface="+mn-lt"/>
              </a:rPr>
              <a:t>定期检查空调系统的各个部件，包括压缩机、冷凝器、蒸发器、风机、电气控制等，以确保其正常运行。</a:t>
            </a:r>
          </a:p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en-US" altLang="zh-CN" kern="100" dirty="0">
                <a:effectLst/>
                <a:cs typeface="+mn-ea"/>
                <a:sym typeface="+mn-lt"/>
              </a:rPr>
              <a:t>2.</a:t>
            </a:r>
            <a:r>
              <a:rPr lang="zh-CN" altLang="zh-CN" kern="100" dirty="0">
                <a:effectLst/>
                <a:cs typeface="+mn-ea"/>
                <a:sym typeface="+mn-lt"/>
              </a:rPr>
              <a:t>检查冷凝水排水管道是否畅通，以免冷凝水泄漏对空调系统造成影响。</a:t>
            </a:r>
          </a:p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en-US" altLang="zh-CN" kern="100" dirty="0">
                <a:effectLst/>
                <a:cs typeface="+mn-ea"/>
                <a:sym typeface="+mn-lt"/>
              </a:rPr>
              <a:t>3.</a:t>
            </a:r>
            <a:r>
              <a:rPr lang="zh-CN" altLang="zh-CN" kern="100" dirty="0">
                <a:effectLst/>
                <a:cs typeface="+mn-ea"/>
                <a:sym typeface="+mn-lt"/>
              </a:rPr>
              <a:t>检查空调系统的连接处是否有漏气现象，以免影响空调的效果。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D592B4F-451E-15FB-A17D-46151CE8D84D}"/>
              </a:ext>
            </a:extLst>
          </p:cNvPr>
          <p:cNvSpPr txBox="1"/>
          <p:nvPr/>
        </p:nvSpPr>
        <p:spPr>
          <a:xfrm>
            <a:off x="6491511" y="2256943"/>
            <a:ext cx="5118399" cy="2844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en-US" altLang="zh-CN" kern="100" dirty="0">
                <a:effectLst/>
                <a:cs typeface="+mn-ea"/>
                <a:sym typeface="+mn-lt"/>
              </a:rPr>
              <a:t>1.</a:t>
            </a:r>
            <a:r>
              <a:rPr lang="zh-CN" altLang="zh-CN" kern="100" dirty="0">
                <a:effectLst/>
                <a:cs typeface="+mn-ea"/>
                <a:sym typeface="+mn-lt"/>
              </a:rPr>
              <a:t>定期排放冷凝水，以防止排水管道堵塞，造成冷凝水泄漏对空调系统的影响。</a:t>
            </a:r>
          </a:p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en-US" altLang="zh-CN" kern="100" dirty="0">
                <a:effectLst/>
                <a:cs typeface="+mn-ea"/>
                <a:sym typeface="+mn-lt"/>
              </a:rPr>
              <a:t>2.</a:t>
            </a:r>
            <a:r>
              <a:rPr lang="zh-CN" altLang="zh-CN" kern="100" dirty="0">
                <a:effectLst/>
                <a:cs typeface="+mn-ea"/>
                <a:sym typeface="+mn-lt"/>
              </a:rPr>
              <a:t>排放冷凝水时，应将冷凝水排水管道连接道室外或指定的排水口。</a:t>
            </a:r>
          </a:p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en-US" altLang="zh-CN" kern="100" dirty="0">
                <a:effectLst/>
                <a:cs typeface="+mn-ea"/>
                <a:sym typeface="+mn-lt"/>
              </a:rPr>
              <a:t>3.</a:t>
            </a:r>
            <a:r>
              <a:rPr lang="zh-CN" altLang="zh-CN" kern="100" dirty="0">
                <a:effectLst/>
                <a:cs typeface="+mn-ea"/>
                <a:sym typeface="+mn-lt"/>
              </a:rPr>
              <a:t>若发现冷凝水排放不畅，应检查排水管道是否堵塞或漏气现象。</a:t>
            </a:r>
          </a:p>
        </p:txBody>
      </p:sp>
    </p:spTree>
    <p:extLst>
      <p:ext uri="{BB962C8B-B14F-4D97-AF65-F5344CB8AC3E}">
        <p14:creationId xmlns:p14="http://schemas.microsoft.com/office/powerpoint/2010/main" val="2008200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63CD9022-A6F1-D044-26AC-ED66B270C37F}"/>
              </a:ext>
            </a:extLst>
          </p:cNvPr>
          <p:cNvSpPr/>
          <p:nvPr/>
        </p:nvSpPr>
        <p:spPr>
          <a:xfrm>
            <a:off x="642256" y="1406831"/>
            <a:ext cx="5118399" cy="517519"/>
          </a:xfrm>
          <a:prstGeom prst="rect">
            <a:avLst/>
          </a:prstGeom>
          <a:solidFill>
            <a:srgbClr val="DB26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400" b="1" kern="100" dirty="0">
                <a:effectLst/>
                <a:cs typeface="+mn-ea"/>
                <a:sym typeface="+mn-lt"/>
              </a:rPr>
              <a:t>机房空调制冷系统检查</a:t>
            </a:r>
            <a:endParaRPr lang="zh-CN" altLang="en-US" sz="2400" b="1" dirty="0">
              <a:cs typeface="+mn-ea"/>
              <a:sym typeface="+mn-lt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68A5875-539A-5583-5AC2-0AC8C8897ACB}"/>
              </a:ext>
            </a:extLst>
          </p:cNvPr>
          <p:cNvSpPr/>
          <p:nvPr/>
        </p:nvSpPr>
        <p:spPr>
          <a:xfrm>
            <a:off x="6474886" y="1406831"/>
            <a:ext cx="5118399" cy="517519"/>
          </a:xfrm>
          <a:prstGeom prst="rect">
            <a:avLst/>
          </a:prstGeom>
          <a:solidFill>
            <a:srgbClr val="DB26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400" b="1" kern="100" dirty="0">
                <a:effectLst/>
                <a:cs typeface="+mn-ea"/>
                <a:sym typeface="+mn-lt"/>
              </a:rPr>
              <a:t>机房空调内部除尘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9BEA752-55A4-C714-2362-39E00160AB18}"/>
              </a:ext>
            </a:extLst>
          </p:cNvPr>
          <p:cNvSpPr txBox="1"/>
          <p:nvPr/>
        </p:nvSpPr>
        <p:spPr>
          <a:xfrm>
            <a:off x="642256" y="2123940"/>
            <a:ext cx="5118399" cy="2844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en-US" altLang="zh-CN" kern="100" dirty="0">
                <a:cs typeface="+mn-ea"/>
                <a:sym typeface="+mn-lt"/>
              </a:rPr>
              <a:t>1.</a:t>
            </a:r>
            <a:r>
              <a:rPr lang="zh-CN" altLang="zh-CN" kern="100" dirty="0">
                <a:cs typeface="+mn-ea"/>
                <a:sym typeface="+mn-lt"/>
              </a:rPr>
              <a:t>定期检查制冷系统各部件，包括压缩机、冷凝器、蒸发器、制冷剂等，以确保其正常运行。</a:t>
            </a:r>
          </a:p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en-US" altLang="zh-CN" kern="100" dirty="0">
                <a:cs typeface="+mn-ea"/>
                <a:sym typeface="+mn-lt"/>
              </a:rPr>
              <a:t>2.</a:t>
            </a:r>
            <a:r>
              <a:rPr lang="zh-CN" altLang="zh-CN" kern="100" dirty="0">
                <a:cs typeface="+mn-ea"/>
                <a:sym typeface="+mn-lt"/>
              </a:rPr>
              <a:t>检查制冷剂的压力和温度是否正常，以及制冷剂的量是否充足。</a:t>
            </a:r>
          </a:p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en-US" altLang="zh-CN" kern="100" dirty="0">
                <a:cs typeface="+mn-ea"/>
                <a:sym typeface="+mn-lt"/>
              </a:rPr>
              <a:t>3.</a:t>
            </a:r>
            <a:r>
              <a:rPr lang="zh-CN" altLang="zh-CN" kern="100" dirty="0">
                <a:cs typeface="+mn-ea"/>
                <a:sym typeface="+mn-lt"/>
              </a:rPr>
              <a:t>若发现制冷系统部件损坏或失效，应及时维修或更换。</a:t>
            </a:r>
            <a:endParaRPr lang="zh-CN" altLang="zh-CN" kern="100" dirty="0">
              <a:effectLst/>
              <a:cs typeface="+mn-ea"/>
              <a:sym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D592B4F-451E-15FB-A17D-46151CE8D84D}"/>
              </a:ext>
            </a:extLst>
          </p:cNvPr>
          <p:cNvSpPr txBox="1"/>
          <p:nvPr/>
        </p:nvSpPr>
        <p:spPr>
          <a:xfrm>
            <a:off x="6474886" y="2123940"/>
            <a:ext cx="5118399" cy="3259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en-US" altLang="zh-CN" kern="100" dirty="0">
                <a:cs typeface="+mn-ea"/>
                <a:sym typeface="+mn-lt"/>
              </a:rPr>
              <a:t>1.</a:t>
            </a:r>
            <a:r>
              <a:rPr lang="zh-CN" altLang="zh-CN" kern="100" dirty="0">
                <a:cs typeface="+mn-ea"/>
                <a:sym typeface="+mn-lt"/>
              </a:rPr>
              <a:t>定期对空调系统进行除尘处理，以防止灰尘和微生物积聚，影响空调的效果和卫生质量。</a:t>
            </a:r>
          </a:p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en-US" altLang="zh-CN" kern="100" dirty="0">
                <a:cs typeface="+mn-ea"/>
                <a:sym typeface="+mn-lt"/>
              </a:rPr>
              <a:t>2.</a:t>
            </a:r>
            <a:r>
              <a:rPr lang="zh-CN" altLang="zh-CN" kern="100" dirty="0">
                <a:cs typeface="+mn-ea"/>
                <a:sym typeface="+mn-lt"/>
              </a:rPr>
              <a:t>除尘时，应关闭空调电源，并使用专业的空调清洗剂清洗空调系统的各个部件，包括过滤网的检测和更换。</a:t>
            </a:r>
          </a:p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en-US" altLang="zh-CN" kern="100" dirty="0">
                <a:cs typeface="+mn-ea"/>
                <a:sym typeface="+mn-lt"/>
              </a:rPr>
              <a:t>3.</a:t>
            </a:r>
            <a:r>
              <a:rPr lang="zh-CN" altLang="zh-CN" kern="100" dirty="0">
                <a:cs typeface="+mn-ea"/>
                <a:sym typeface="+mn-lt"/>
              </a:rPr>
              <a:t>若发现空调系统部件有严重污染或损坏，应及时清除或更换</a:t>
            </a:r>
            <a:r>
              <a:rPr lang="zh-CN" altLang="en-US" kern="100" dirty="0">
                <a:cs typeface="+mn-ea"/>
                <a:sym typeface="+mn-lt"/>
              </a:rPr>
              <a:t>。</a:t>
            </a:r>
            <a:endParaRPr lang="zh-CN" altLang="zh-CN" kern="100" dirty="0">
              <a:effectLst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49981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63CD9022-A6F1-D044-26AC-ED66B270C37F}"/>
              </a:ext>
            </a:extLst>
          </p:cNvPr>
          <p:cNvSpPr/>
          <p:nvPr/>
        </p:nvSpPr>
        <p:spPr>
          <a:xfrm>
            <a:off x="567441" y="1016133"/>
            <a:ext cx="5118399" cy="517519"/>
          </a:xfrm>
          <a:prstGeom prst="rect">
            <a:avLst/>
          </a:prstGeom>
          <a:solidFill>
            <a:srgbClr val="DB26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400" b="1" kern="100" dirty="0">
                <a:effectLst/>
                <a:cs typeface="+mn-ea"/>
                <a:sym typeface="+mn-lt"/>
              </a:rPr>
              <a:t>维护保养记录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9BEA752-55A4-C714-2362-39E00160AB18}"/>
              </a:ext>
            </a:extLst>
          </p:cNvPr>
          <p:cNvSpPr txBox="1"/>
          <p:nvPr/>
        </p:nvSpPr>
        <p:spPr>
          <a:xfrm>
            <a:off x="567441" y="1733242"/>
            <a:ext cx="10809515" cy="14437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altLang="zh-CN" kern="100" dirty="0">
                <a:cs typeface="+mn-ea"/>
                <a:sym typeface="+mn-lt"/>
              </a:rPr>
              <a:t>1.</a:t>
            </a:r>
            <a:r>
              <a:rPr lang="zh-CN" altLang="zh-CN" kern="100" dirty="0">
                <a:cs typeface="+mn-ea"/>
                <a:sym typeface="+mn-lt"/>
              </a:rPr>
              <a:t>对每次维护和保养工作进行记录，包括检查和维护的部位、使用的材料、维修人员等信息。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altLang="zh-CN" kern="100" dirty="0">
                <a:cs typeface="+mn-ea"/>
                <a:sym typeface="+mn-lt"/>
              </a:rPr>
              <a:t>2.</a:t>
            </a:r>
            <a:r>
              <a:rPr lang="zh-CN" altLang="zh-CN" kern="100" dirty="0">
                <a:cs typeface="+mn-ea"/>
                <a:sym typeface="+mn-lt"/>
              </a:rPr>
              <a:t>记录应清晰明了，以便日后查询和跟踪。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altLang="zh-CN" kern="100" dirty="0">
                <a:cs typeface="+mn-ea"/>
                <a:sym typeface="+mn-lt"/>
              </a:rPr>
              <a:t>3.</a:t>
            </a:r>
            <a:r>
              <a:rPr lang="zh-CN" altLang="zh-CN" kern="100" dirty="0">
                <a:cs typeface="+mn-ea"/>
                <a:sym typeface="+mn-lt"/>
              </a:rPr>
              <a:t>建议将记录保存到电子文档或纸质文档中。</a:t>
            </a:r>
            <a:endParaRPr lang="zh-CN" altLang="zh-CN" kern="100" dirty="0">
              <a:effectLst/>
              <a:cs typeface="+mn-ea"/>
              <a:sym typeface="+mn-lt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3302C8B0-F4BE-926D-C868-2F7885CD22BB}"/>
              </a:ext>
            </a:extLst>
          </p:cNvPr>
          <p:cNvGrpSpPr/>
          <p:nvPr/>
        </p:nvGrpSpPr>
        <p:grpSpPr>
          <a:xfrm>
            <a:off x="567441" y="3454313"/>
            <a:ext cx="10480618" cy="2166479"/>
            <a:chOff x="3472543" y="761997"/>
            <a:chExt cx="8333015" cy="1333954"/>
          </a:xfrm>
        </p:grpSpPr>
        <p:pic>
          <p:nvPicPr>
            <p:cNvPr id="6" name="图片 18" descr="2018072514283841016">
              <a:extLst>
                <a:ext uri="{FF2B5EF4-FFF2-40B4-BE49-F238E27FC236}">
                  <a16:creationId xmlns:a16="http://schemas.microsoft.com/office/drawing/2014/main" id="{B20C2F84-18BB-153C-E335-23329AC460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2543" y="762000"/>
              <a:ext cx="1257300" cy="609600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图片 19" descr="201807251441482157">
              <a:extLst>
                <a:ext uri="{FF2B5EF4-FFF2-40B4-BE49-F238E27FC236}">
                  <a16:creationId xmlns:a16="http://schemas.microsoft.com/office/drawing/2014/main" id="{44819CBD-DF6F-4C0A-D127-C2B0D971C2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2543" y="1486352"/>
              <a:ext cx="1257300" cy="609599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图片 20" descr="201807251441127666">
              <a:extLst>
                <a:ext uri="{FF2B5EF4-FFF2-40B4-BE49-F238E27FC236}">
                  <a16:creationId xmlns:a16="http://schemas.microsoft.com/office/drawing/2014/main" id="{2472A31A-9F94-E1AC-EF25-B5882E4382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3115" y="761997"/>
              <a:ext cx="1257300" cy="609599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图片 21" descr="2018072514420876456">
              <a:extLst>
                <a:ext uri="{FF2B5EF4-FFF2-40B4-BE49-F238E27FC236}">
                  <a16:creationId xmlns:a16="http://schemas.microsoft.com/office/drawing/2014/main" id="{A7F8D451-878B-5DDC-10B0-1073CB0FD7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7686" y="762000"/>
              <a:ext cx="1257300" cy="609600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图片 22" descr="2018072514392654286">
              <a:extLst>
                <a:ext uri="{FF2B5EF4-FFF2-40B4-BE49-F238E27FC236}">
                  <a16:creationId xmlns:a16="http://schemas.microsoft.com/office/drawing/2014/main" id="{396E1EA5-1AB9-58FE-3CAC-FC2278B6D0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7686" y="1486352"/>
              <a:ext cx="1257300" cy="609599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图片 23" descr="2018102416405869659">
              <a:extLst>
                <a:ext uri="{FF2B5EF4-FFF2-40B4-BE49-F238E27FC236}">
                  <a16:creationId xmlns:a16="http://schemas.microsoft.com/office/drawing/2014/main" id="{4C99BABC-090C-0287-D04E-E4E7C500CC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3115" y="1486351"/>
              <a:ext cx="1257300" cy="609598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图片 24" descr="2018082115313085558">
              <a:extLst>
                <a:ext uri="{FF2B5EF4-FFF2-40B4-BE49-F238E27FC236}">
                  <a16:creationId xmlns:a16="http://schemas.microsoft.com/office/drawing/2014/main" id="{66CC3C05-95DB-B41C-27AC-1286018D39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2829" y="762000"/>
              <a:ext cx="1257300" cy="609600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图片 25" descr="2018080211033384994">
              <a:extLst>
                <a:ext uri="{FF2B5EF4-FFF2-40B4-BE49-F238E27FC236}">
                  <a16:creationId xmlns:a16="http://schemas.microsoft.com/office/drawing/2014/main" id="{50FB22C1-E664-A340-162E-AE52E10847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2830" y="1486352"/>
              <a:ext cx="1257300" cy="609597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图片 26" descr="2018080116155090680">
              <a:extLst>
                <a:ext uri="{FF2B5EF4-FFF2-40B4-BE49-F238E27FC236}">
                  <a16:creationId xmlns:a16="http://schemas.microsoft.com/office/drawing/2014/main" id="{6A00D325-FFC1-7034-7565-440AF97B08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7972" y="1486353"/>
              <a:ext cx="1257300" cy="609596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图片 28" descr="2018072514465176251">
              <a:extLst>
                <a:ext uri="{FF2B5EF4-FFF2-40B4-BE49-F238E27FC236}">
                  <a16:creationId xmlns:a16="http://schemas.microsoft.com/office/drawing/2014/main" id="{A27328F4-474B-9CD7-DD76-38493F4EA2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8258" y="1485010"/>
              <a:ext cx="1257300" cy="609596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图片 29" descr="2018080210590156153">
              <a:extLst>
                <a:ext uri="{FF2B5EF4-FFF2-40B4-BE49-F238E27FC236}">
                  <a16:creationId xmlns:a16="http://schemas.microsoft.com/office/drawing/2014/main" id="{742DCC94-F380-7FCC-1881-447299B52D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8258" y="761997"/>
              <a:ext cx="1257300" cy="609598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图片 27" descr="2018072514452293127">
              <a:extLst>
                <a:ext uri="{FF2B5EF4-FFF2-40B4-BE49-F238E27FC236}">
                  <a16:creationId xmlns:a16="http://schemas.microsoft.com/office/drawing/2014/main" id="{0ECCF579-BFE6-B7CE-4D44-D104E0B119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7972" y="761999"/>
              <a:ext cx="1257300" cy="609597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20484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7273636" y="2143991"/>
            <a:ext cx="4918363" cy="2815938"/>
          </a:xfrm>
          <a:prstGeom prst="rect">
            <a:avLst/>
          </a:prstGeom>
          <a:solidFill>
            <a:srgbClr val="DB261B"/>
          </a:solidFill>
          <a:ln>
            <a:noFill/>
          </a:ln>
          <a:effectLst>
            <a:outerShdw blurRad="1905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56024" y="2697031"/>
            <a:ext cx="61373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5400" b="1" spc="3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cs typeface="+mn-ea"/>
                <a:sym typeface="+mn-lt"/>
              </a:rPr>
              <a:t>品牌模块化机房（数据中心）安装</a:t>
            </a:r>
            <a:endParaRPr lang="zh-CN" altLang="en-US" sz="5400" b="1" spc="3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25400" dist="25400" dir="2700000" algn="tl">
                  <a:srgbClr val="000000">
                    <a:alpha val="40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680350" y="1581150"/>
            <a:ext cx="2545299" cy="3868280"/>
          </a:xfrm>
          <a:prstGeom prst="rect">
            <a:avLst/>
          </a:prstGeom>
          <a:noFill/>
          <a:ln w="76200">
            <a:solidFill>
              <a:srgbClr val="D1AA69"/>
            </a:solidFill>
          </a:ln>
          <a:effectLst>
            <a:outerShdw blurRad="1016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-15184" y="2143991"/>
            <a:ext cx="246983" cy="2815938"/>
          </a:xfrm>
          <a:prstGeom prst="rect">
            <a:avLst/>
          </a:prstGeom>
          <a:solidFill>
            <a:srgbClr val="DB261B"/>
          </a:solidFill>
          <a:ln>
            <a:noFill/>
          </a:ln>
          <a:effectLst>
            <a:outerShdw blurRad="1905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481809" y="2143991"/>
            <a:ext cx="397081" cy="2815938"/>
          </a:xfrm>
          <a:prstGeom prst="rect">
            <a:avLst/>
          </a:prstGeom>
          <a:solidFill>
            <a:srgbClr val="DB261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839070" y="2703920"/>
            <a:ext cx="1653380" cy="1653378"/>
            <a:chOff x="5036214" y="1293573"/>
            <a:chExt cx="2119572" cy="2119570"/>
          </a:xfrm>
          <a:effectLst>
            <a:outerShdw blurRad="190500" dist="635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18" name="椭圆 17"/>
            <p:cNvSpPr/>
            <p:nvPr/>
          </p:nvSpPr>
          <p:spPr>
            <a:xfrm>
              <a:off x="5036214" y="1293573"/>
              <a:ext cx="2119572" cy="211957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D1AA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375952" y="1566539"/>
              <a:ext cx="1551929" cy="15387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7200" b="1" dirty="0">
                  <a:solidFill>
                    <a:srgbClr val="DB261B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cs typeface="+mn-ea"/>
                  <a:sym typeface="+mn-lt"/>
                </a:rPr>
                <a:t>03</a:t>
              </a:r>
              <a:endParaRPr lang="zh-CN" altLang="en-US" sz="7200" b="1" dirty="0">
                <a:solidFill>
                  <a:srgbClr val="DB261B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10886498" y="2763253"/>
            <a:ext cx="571235" cy="1577414"/>
          </a:xfrm>
          <a:prstGeom prst="rect">
            <a:avLst/>
          </a:prstGeom>
          <a:solidFill>
            <a:srgbClr val="DB261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872721" y="3085479"/>
            <a:ext cx="22224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spc="300" dirty="0">
                <a:solidFill>
                  <a:srgbClr val="D1AA69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cs typeface="+mn-ea"/>
                <a:sym typeface="+mn-lt"/>
              </a:rPr>
              <a:t>PART</a:t>
            </a:r>
            <a:endParaRPr lang="zh-CN" altLang="en-US" sz="5400" b="1" spc="300" dirty="0">
              <a:solidFill>
                <a:srgbClr val="D1AA69"/>
              </a:solidFill>
              <a:effectLst>
                <a:outerShdw blurRad="25400" dist="25400" dir="2700000" algn="tl">
                  <a:srgbClr val="000000">
                    <a:alpha val="40000"/>
                  </a:srgb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95858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63CD9022-A6F1-D044-26AC-ED66B270C37F}"/>
              </a:ext>
            </a:extLst>
          </p:cNvPr>
          <p:cNvSpPr/>
          <p:nvPr/>
        </p:nvSpPr>
        <p:spPr>
          <a:xfrm>
            <a:off x="675507" y="1307077"/>
            <a:ext cx="5118399" cy="517519"/>
          </a:xfrm>
          <a:prstGeom prst="rect">
            <a:avLst/>
          </a:prstGeom>
          <a:solidFill>
            <a:srgbClr val="DB26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400" b="1" kern="100" dirty="0">
                <a:cs typeface="+mn-ea"/>
                <a:sym typeface="+mn-lt"/>
              </a:rPr>
              <a:t>模块化机房施工流程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9BEA752-55A4-C714-2362-39E00160AB18}"/>
              </a:ext>
            </a:extLst>
          </p:cNvPr>
          <p:cNvSpPr txBox="1"/>
          <p:nvPr/>
        </p:nvSpPr>
        <p:spPr>
          <a:xfrm>
            <a:off x="675507" y="2285444"/>
            <a:ext cx="10722430" cy="3305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en-US" altLang="zh-CN" b="1" kern="100" dirty="0">
                <a:solidFill>
                  <a:srgbClr val="DB261B"/>
                </a:solidFill>
                <a:cs typeface="+mn-ea"/>
                <a:sym typeface="+mn-lt"/>
              </a:rPr>
              <a:t>1.</a:t>
            </a:r>
            <a:r>
              <a:rPr lang="zh-CN" altLang="zh-CN" b="1" kern="100" dirty="0">
                <a:solidFill>
                  <a:srgbClr val="DB261B"/>
                </a:solidFill>
                <a:cs typeface="+mn-ea"/>
                <a:sym typeface="+mn-lt"/>
              </a:rPr>
              <a:t>需求分析：</a:t>
            </a:r>
            <a:r>
              <a:rPr lang="zh-CN" altLang="zh-CN" kern="100" dirty="0">
                <a:cs typeface="+mn-ea"/>
                <a:sym typeface="+mn-lt"/>
              </a:rPr>
              <a:t>根据企业的实际需求，机房的规模、功能和布局等要求。</a:t>
            </a:r>
          </a:p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en-US" altLang="zh-CN" b="1" kern="100" dirty="0">
                <a:solidFill>
                  <a:srgbClr val="DB261B"/>
                </a:solidFill>
                <a:cs typeface="+mn-ea"/>
                <a:sym typeface="+mn-lt"/>
              </a:rPr>
              <a:t>2.</a:t>
            </a:r>
            <a:r>
              <a:rPr lang="zh-CN" altLang="zh-CN" b="1" kern="100" dirty="0">
                <a:solidFill>
                  <a:srgbClr val="DB261B"/>
                </a:solidFill>
                <a:cs typeface="+mn-ea"/>
                <a:sym typeface="+mn-lt"/>
              </a:rPr>
              <a:t>设计方案：</a:t>
            </a:r>
            <a:r>
              <a:rPr lang="zh-CN" altLang="zh-CN" kern="100" dirty="0">
                <a:cs typeface="+mn-ea"/>
                <a:sym typeface="+mn-lt"/>
              </a:rPr>
              <a:t>根据需求分析结果，设计模块化机房的布局、设备配置和施工方案。</a:t>
            </a:r>
          </a:p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en-US" altLang="zh-CN" b="1" kern="100" dirty="0">
                <a:solidFill>
                  <a:srgbClr val="DB261B"/>
                </a:solidFill>
                <a:cs typeface="+mn-ea"/>
                <a:sym typeface="+mn-lt"/>
              </a:rPr>
              <a:t>3.</a:t>
            </a:r>
            <a:r>
              <a:rPr lang="zh-CN" altLang="zh-CN" b="1" kern="100" dirty="0">
                <a:solidFill>
                  <a:srgbClr val="DB261B"/>
                </a:solidFill>
                <a:cs typeface="+mn-ea"/>
                <a:sym typeface="+mn-lt"/>
              </a:rPr>
              <a:t>模块制造：</a:t>
            </a:r>
            <a:r>
              <a:rPr lang="zh-CN" altLang="zh-CN" kern="100" dirty="0">
                <a:cs typeface="+mn-ea"/>
                <a:sym typeface="+mn-lt"/>
              </a:rPr>
              <a:t>根据设计方案，进行模块的制造和调试，确保模块的质能。</a:t>
            </a:r>
          </a:p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en-US" altLang="zh-CN" b="1" kern="100" dirty="0">
                <a:solidFill>
                  <a:srgbClr val="DB261B"/>
                </a:solidFill>
                <a:cs typeface="+mn-ea"/>
                <a:sym typeface="+mn-lt"/>
              </a:rPr>
              <a:t>4.</a:t>
            </a:r>
            <a:r>
              <a:rPr lang="zh-CN" altLang="zh-CN" b="1" kern="100" dirty="0">
                <a:solidFill>
                  <a:srgbClr val="DB261B"/>
                </a:solidFill>
                <a:cs typeface="+mn-ea"/>
                <a:sym typeface="+mn-lt"/>
              </a:rPr>
              <a:t>现场施工：</a:t>
            </a:r>
            <a:r>
              <a:rPr lang="zh-CN" altLang="zh-CN" kern="100" dirty="0">
                <a:cs typeface="+mn-ea"/>
                <a:sym typeface="+mn-lt"/>
              </a:rPr>
              <a:t>将制造好的模块运送到现场，进行组装和安装，同时进行电力、网络等设备的接入和调试。</a:t>
            </a:r>
          </a:p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en-US" altLang="zh-CN" b="1" kern="100" dirty="0">
                <a:solidFill>
                  <a:srgbClr val="DB261B"/>
                </a:solidFill>
                <a:cs typeface="+mn-ea"/>
                <a:sym typeface="+mn-lt"/>
              </a:rPr>
              <a:t>5.</a:t>
            </a:r>
            <a:r>
              <a:rPr lang="zh-CN" altLang="zh-CN" b="1" kern="100" dirty="0">
                <a:solidFill>
                  <a:srgbClr val="DB261B"/>
                </a:solidFill>
                <a:cs typeface="+mn-ea"/>
                <a:sym typeface="+mn-lt"/>
              </a:rPr>
              <a:t>系统测试：</a:t>
            </a:r>
            <a:r>
              <a:rPr lang="zh-CN" altLang="zh-CN" kern="100" dirty="0">
                <a:cs typeface="+mn-ea"/>
                <a:sym typeface="+mn-lt"/>
              </a:rPr>
              <a:t>完成机房的组装和安装后，进行系统测试，确保机房的正常运行。</a:t>
            </a:r>
          </a:p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en-US" altLang="zh-CN" b="1" kern="100" dirty="0">
                <a:solidFill>
                  <a:srgbClr val="DB261B"/>
                </a:solidFill>
                <a:cs typeface="+mn-ea"/>
                <a:sym typeface="+mn-lt"/>
              </a:rPr>
              <a:t>6.</a:t>
            </a:r>
            <a:r>
              <a:rPr lang="zh-CN" altLang="zh-CN" b="1" kern="100" dirty="0">
                <a:solidFill>
                  <a:srgbClr val="DB261B"/>
                </a:solidFill>
                <a:cs typeface="+mn-ea"/>
                <a:sym typeface="+mn-lt"/>
              </a:rPr>
              <a:t>交付使用：</a:t>
            </a:r>
            <a:r>
              <a:rPr lang="zh-CN" altLang="zh-CN" kern="100" dirty="0">
                <a:cs typeface="+mn-ea"/>
                <a:sym typeface="+mn-lt"/>
              </a:rPr>
              <a:t>完成系统测试后，对机房进行验收，交付给用户使用。</a:t>
            </a:r>
          </a:p>
        </p:txBody>
      </p:sp>
    </p:spTree>
    <p:extLst>
      <p:ext uri="{BB962C8B-B14F-4D97-AF65-F5344CB8AC3E}">
        <p14:creationId xmlns:p14="http://schemas.microsoft.com/office/powerpoint/2010/main" val="2322388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63CD9022-A6F1-D044-26AC-ED66B270C37F}"/>
              </a:ext>
            </a:extLst>
          </p:cNvPr>
          <p:cNvSpPr/>
          <p:nvPr/>
        </p:nvSpPr>
        <p:spPr>
          <a:xfrm>
            <a:off x="734785" y="1265514"/>
            <a:ext cx="5118399" cy="517519"/>
          </a:xfrm>
          <a:prstGeom prst="rect">
            <a:avLst/>
          </a:prstGeom>
          <a:solidFill>
            <a:srgbClr val="DB26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400" b="1" kern="100" dirty="0">
                <a:cs typeface="+mn-ea"/>
                <a:sym typeface="+mn-lt"/>
              </a:rPr>
              <a:t>模块化机房施工注意事项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9BEA752-55A4-C714-2362-39E00160AB18}"/>
              </a:ext>
            </a:extLst>
          </p:cNvPr>
          <p:cNvSpPr txBox="1"/>
          <p:nvPr/>
        </p:nvSpPr>
        <p:spPr>
          <a:xfrm>
            <a:off x="734785" y="2243881"/>
            <a:ext cx="10722430" cy="31519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en-US" altLang="zh-CN" b="1" kern="100" dirty="0">
                <a:solidFill>
                  <a:srgbClr val="DB261B"/>
                </a:solidFill>
                <a:cs typeface="+mn-ea"/>
                <a:sym typeface="+mn-lt"/>
              </a:rPr>
              <a:t>1.</a:t>
            </a:r>
            <a:r>
              <a:rPr lang="zh-CN" altLang="zh-CN" b="1" kern="100" dirty="0">
                <a:solidFill>
                  <a:srgbClr val="DB261B"/>
                </a:solidFill>
                <a:cs typeface="+mn-ea"/>
                <a:sym typeface="+mn-lt"/>
              </a:rPr>
              <a:t>设计合理：</a:t>
            </a:r>
            <a:r>
              <a:rPr lang="zh-CN" altLang="zh-CN" kern="100" dirty="0">
                <a:cs typeface="+mn-ea"/>
                <a:sym typeface="+mn-lt"/>
              </a:rPr>
              <a:t>在设计机房时，要考虑到机房的功能需求、设备配置和布局等因素，确保设计合理。</a:t>
            </a:r>
          </a:p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en-US" altLang="zh-CN" b="1" kern="100" dirty="0">
                <a:solidFill>
                  <a:srgbClr val="DB261B"/>
                </a:solidFill>
                <a:cs typeface="+mn-ea"/>
                <a:sym typeface="+mn-lt"/>
              </a:rPr>
              <a:t>2.</a:t>
            </a:r>
            <a:r>
              <a:rPr lang="zh-CN" altLang="zh-CN" b="1" kern="100" dirty="0">
                <a:solidFill>
                  <a:srgbClr val="DB261B"/>
                </a:solidFill>
                <a:cs typeface="+mn-ea"/>
                <a:sym typeface="+mn-lt"/>
              </a:rPr>
              <a:t>施工安全：</a:t>
            </a:r>
            <a:r>
              <a:rPr lang="zh-CN" altLang="zh-CN" kern="100" dirty="0">
                <a:cs typeface="+mn-ea"/>
                <a:sym typeface="+mn-lt"/>
              </a:rPr>
              <a:t>在现场施工过程中，要注意施工安全，采取必要的安全措施，确保施工人员的安全。</a:t>
            </a:r>
          </a:p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en-US" altLang="zh-CN" b="1" kern="100" dirty="0">
                <a:solidFill>
                  <a:srgbClr val="DB261B"/>
                </a:solidFill>
                <a:cs typeface="+mn-ea"/>
                <a:sym typeface="+mn-lt"/>
              </a:rPr>
              <a:t>3.</a:t>
            </a:r>
            <a:r>
              <a:rPr lang="zh-CN" altLang="zh-CN" b="1" kern="100" dirty="0">
                <a:solidFill>
                  <a:srgbClr val="DB261B"/>
                </a:solidFill>
                <a:cs typeface="+mn-ea"/>
                <a:sym typeface="+mn-lt"/>
              </a:rPr>
              <a:t>质量控制：</a:t>
            </a:r>
            <a:r>
              <a:rPr lang="zh-CN" altLang="zh-CN" kern="100" dirty="0">
                <a:cs typeface="+mn-ea"/>
                <a:sym typeface="+mn-lt"/>
              </a:rPr>
              <a:t>在模块制造和现场施工过程中，要进行严格的质量控制，确保模块和机房的质量。</a:t>
            </a:r>
          </a:p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en-US" altLang="zh-CN" b="1" kern="100" dirty="0">
                <a:solidFill>
                  <a:srgbClr val="DB261B"/>
                </a:solidFill>
                <a:cs typeface="+mn-ea"/>
                <a:sym typeface="+mn-lt"/>
              </a:rPr>
              <a:t>4.</a:t>
            </a:r>
            <a:r>
              <a:rPr lang="zh-CN" altLang="zh-CN" b="1" kern="100" dirty="0">
                <a:solidFill>
                  <a:srgbClr val="DB261B"/>
                </a:solidFill>
                <a:cs typeface="+mn-ea"/>
                <a:sym typeface="+mn-lt"/>
              </a:rPr>
              <a:t>系统测试：</a:t>
            </a:r>
            <a:r>
              <a:rPr lang="zh-CN" altLang="zh-CN" kern="100" dirty="0">
                <a:cs typeface="+mn-ea"/>
                <a:sym typeface="+mn-lt"/>
              </a:rPr>
              <a:t>在完成机房的组装和安装后，要进行系统测试，确保机房的正常运行。</a:t>
            </a:r>
          </a:p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en-US" altLang="zh-CN" b="1" kern="100" dirty="0">
                <a:solidFill>
                  <a:srgbClr val="DB261B"/>
                </a:solidFill>
                <a:cs typeface="+mn-ea"/>
                <a:sym typeface="+mn-lt"/>
              </a:rPr>
              <a:t>5.</a:t>
            </a:r>
            <a:r>
              <a:rPr lang="zh-CN" altLang="zh-CN" b="1" kern="100" dirty="0">
                <a:solidFill>
                  <a:srgbClr val="DB261B"/>
                </a:solidFill>
                <a:cs typeface="+mn-ea"/>
                <a:sym typeface="+mn-lt"/>
              </a:rPr>
              <a:t>培训和维护：</a:t>
            </a:r>
            <a:r>
              <a:rPr lang="zh-CN" altLang="zh-CN" kern="100" dirty="0">
                <a:cs typeface="+mn-ea"/>
                <a:sym typeface="+mn-lt"/>
              </a:rPr>
              <a:t>在交付使用后，要对用户进行培训，使其能够熟练操作机房设备，并建立健全的维护体系，确保机房的长期稳定运行。</a:t>
            </a:r>
          </a:p>
        </p:txBody>
      </p:sp>
    </p:spTree>
    <p:extLst>
      <p:ext uri="{BB962C8B-B14F-4D97-AF65-F5344CB8AC3E}">
        <p14:creationId xmlns:p14="http://schemas.microsoft.com/office/powerpoint/2010/main" val="2231987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ECCB447-3881-A76B-3357-4A4124D9678A}"/>
              </a:ext>
            </a:extLst>
          </p:cNvPr>
          <p:cNvSpPr txBox="1"/>
          <p:nvPr/>
        </p:nvSpPr>
        <p:spPr>
          <a:xfrm>
            <a:off x="623610" y="975241"/>
            <a:ext cx="10944780" cy="1289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1800" kern="100" dirty="0">
                <a:effectLst/>
                <a:cs typeface="+mn-ea"/>
                <a:sym typeface="+mn-lt"/>
              </a:rPr>
              <a:t>模块化机房施工方案具有灵活性、快速部署、成本控制和易于维护等优势，可以满足企业对机房的需求。在施工过程中，要注意设计理、施安全、质量控制、系统测试以及培训和维护等方面的问题，确保机房的质量和性能。模块化机房施工方案将成为未来机房建设的主流趋势。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39C75FB7-9747-C1EA-A945-08C9AAE59EEF}"/>
              </a:ext>
            </a:extLst>
          </p:cNvPr>
          <p:cNvGrpSpPr/>
          <p:nvPr/>
        </p:nvGrpSpPr>
        <p:grpSpPr>
          <a:xfrm>
            <a:off x="964548" y="2620915"/>
            <a:ext cx="10262904" cy="3193905"/>
            <a:chOff x="2993572" y="718341"/>
            <a:chExt cx="5998480" cy="2372633"/>
          </a:xfrm>
        </p:grpSpPr>
        <p:pic>
          <p:nvPicPr>
            <p:cNvPr id="6" name="图片 31" descr="2018072514283841016">
              <a:extLst>
                <a:ext uri="{FF2B5EF4-FFF2-40B4-BE49-F238E27FC236}">
                  <a16:creationId xmlns:a16="http://schemas.microsoft.com/office/drawing/2014/main" id="{CD83AC9D-347A-4E56-32B9-F6FE27366A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3572" y="718344"/>
              <a:ext cx="1393825" cy="674688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图片 32" descr="2018072511242312090">
              <a:extLst>
                <a:ext uri="{FF2B5EF4-FFF2-40B4-BE49-F238E27FC236}">
                  <a16:creationId xmlns:a16="http://schemas.microsoft.com/office/drawing/2014/main" id="{70CDA350-53C8-E826-7D84-ACF24DB8E4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8227" y="718341"/>
              <a:ext cx="1393824" cy="674683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图片 33" descr="2018072511205245410">
              <a:extLst>
                <a:ext uri="{FF2B5EF4-FFF2-40B4-BE49-F238E27FC236}">
                  <a16:creationId xmlns:a16="http://schemas.microsoft.com/office/drawing/2014/main" id="{7DB16B4F-F215-106B-FD77-56D885AD58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3572" y="1567316"/>
              <a:ext cx="1393825" cy="674687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图片 34" descr="2018072511131552711">
              <a:extLst>
                <a:ext uri="{FF2B5EF4-FFF2-40B4-BE49-F238E27FC236}">
                  <a16:creationId xmlns:a16="http://schemas.microsoft.com/office/drawing/2014/main" id="{E1E58772-4E9C-72A9-AD48-BC9639BD6C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8228" y="1567315"/>
              <a:ext cx="1393824" cy="674682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图片 35" descr="2018080210033339852">
              <a:extLst>
                <a:ext uri="{FF2B5EF4-FFF2-40B4-BE49-F238E27FC236}">
                  <a16:creationId xmlns:a16="http://schemas.microsoft.com/office/drawing/2014/main" id="{277F3E71-A65E-EA5F-3713-55D859E3DB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8457" y="718343"/>
              <a:ext cx="1393825" cy="674685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图片 36" descr="2018080211033384994">
              <a:extLst>
                <a:ext uri="{FF2B5EF4-FFF2-40B4-BE49-F238E27FC236}">
                  <a16:creationId xmlns:a16="http://schemas.microsoft.com/office/drawing/2014/main" id="{EE2CD711-4976-A939-BAB7-3DA9FA44E9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3342" y="2416286"/>
              <a:ext cx="1393824" cy="674678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图片 37" descr="2018080210143084299">
              <a:extLst>
                <a:ext uri="{FF2B5EF4-FFF2-40B4-BE49-F238E27FC236}">
                  <a16:creationId xmlns:a16="http://schemas.microsoft.com/office/drawing/2014/main" id="{288D0523-59C7-EB6B-2FC7-C9A23AED60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8457" y="1567316"/>
              <a:ext cx="1393825" cy="674685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图片 38" descr="2018071913522353849">
              <a:extLst>
                <a:ext uri="{FF2B5EF4-FFF2-40B4-BE49-F238E27FC236}">
                  <a16:creationId xmlns:a16="http://schemas.microsoft.com/office/drawing/2014/main" id="{696C7B7C-1790-FB42-0730-55845003D4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3572" y="2416287"/>
              <a:ext cx="1393825" cy="674687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图片 39" descr="2018102416405869659">
              <a:extLst>
                <a:ext uri="{FF2B5EF4-FFF2-40B4-BE49-F238E27FC236}">
                  <a16:creationId xmlns:a16="http://schemas.microsoft.com/office/drawing/2014/main" id="{B3750C05-4089-D898-777C-73CBE9D75A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3342" y="718341"/>
              <a:ext cx="1393825" cy="674685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图片 40" descr="201807251343279209">
              <a:extLst>
                <a:ext uri="{FF2B5EF4-FFF2-40B4-BE49-F238E27FC236}">
                  <a16:creationId xmlns:a16="http://schemas.microsoft.com/office/drawing/2014/main" id="{9CD2A64F-47A0-9AB7-1652-37EB4E3086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8457" y="2416286"/>
              <a:ext cx="1393825" cy="674679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图片 41" descr="2018090714241285837">
              <a:extLst>
                <a:ext uri="{FF2B5EF4-FFF2-40B4-BE49-F238E27FC236}">
                  <a16:creationId xmlns:a16="http://schemas.microsoft.com/office/drawing/2014/main" id="{E4567457-F522-F403-59F0-516294289D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3342" y="1567315"/>
              <a:ext cx="1393825" cy="674685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994590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7273636" y="2143991"/>
            <a:ext cx="4918363" cy="2815938"/>
          </a:xfrm>
          <a:prstGeom prst="rect">
            <a:avLst/>
          </a:prstGeom>
          <a:solidFill>
            <a:srgbClr val="DB261B"/>
          </a:solidFill>
          <a:ln>
            <a:noFill/>
          </a:ln>
          <a:effectLst>
            <a:outerShdw blurRad="1905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56024" y="2697031"/>
            <a:ext cx="61373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5400" b="1" spc="3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cs typeface="+mn-ea"/>
                <a:sym typeface="+mn-lt"/>
              </a:rPr>
              <a:t>品牌</a:t>
            </a:r>
            <a:r>
              <a:rPr lang="en-US" altLang="zh-CN" sz="5400" b="1" spc="3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cs typeface="+mn-ea"/>
                <a:sym typeface="+mn-lt"/>
              </a:rPr>
              <a:t>EPS</a:t>
            </a:r>
            <a:r>
              <a:rPr lang="zh-CN" altLang="zh-CN" sz="5400" b="1" spc="3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cs typeface="+mn-ea"/>
                <a:sym typeface="+mn-lt"/>
              </a:rPr>
              <a:t>电源改造和维修</a:t>
            </a:r>
            <a:endParaRPr lang="zh-CN" altLang="en-US" sz="5400" b="1" spc="3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25400" dist="25400" dir="2700000" algn="tl">
                  <a:srgbClr val="000000">
                    <a:alpha val="40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680350" y="1581150"/>
            <a:ext cx="2545299" cy="3868280"/>
          </a:xfrm>
          <a:prstGeom prst="rect">
            <a:avLst/>
          </a:prstGeom>
          <a:noFill/>
          <a:ln w="76200">
            <a:solidFill>
              <a:srgbClr val="D1AA69"/>
            </a:solidFill>
          </a:ln>
          <a:effectLst>
            <a:outerShdw blurRad="1016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-15184" y="2143991"/>
            <a:ext cx="246983" cy="2815938"/>
          </a:xfrm>
          <a:prstGeom prst="rect">
            <a:avLst/>
          </a:prstGeom>
          <a:solidFill>
            <a:srgbClr val="DB261B"/>
          </a:solidFill>
          <a:ln>
            <a:noFill/>
          </a:ln>
          <a:effectLst>
            <a:outerShdw blurRad="1905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481809" y="2143991"/>
            <a:ext cx="397081" cy="2815938"/>
          </a:xfrm>
          <a:prstGeom prst="rect">
            <a:avLst/>
          </a:prstGeom>
          <a:solidFill>
            <a:srgbClr val="DB261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839070" y="2703920"/>
            <a:ext cx="1653380" cy="1653378"/>
            <a:chOff x="5036214" y="1293573"/>
            <a:chExt cx="2119572" cy="2119570"/>
          </a:xfrm>
          <a:effectLst>
            <a:outerShdw blurRad="190500" dist="635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18" name="椭圆 17"/>
            <p:cNvSpPr/>
            <p:nvPr/>
          </p:nvSpPr>
          <p:spPr>
            <a:xfrm>
              <a:off x="5036214" y="1293573"/>
              <a:ext cx="2119572" cy="211957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D1AA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375952" y="1566539"/>
              <a:ext cx="1551929" cy="15387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7200" b="1" dirty="0">
                  <a:solidFill>
                    <a:srgbClr val="DB261B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cs typeface="+mn-ea"/>
                  <a:sym typeface="+mn-lt"/>
                </a:rPr>
                <a:t>04</a:t>
              </a:r>
              <a:endParaRPr lang="zh-CN" altLang="en-US" sz="7200" b="1" dirty="0">
                <a:solidFill>
                  <a:srgbClr val="DB261B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10886498" y="2763253"/>
            <a:ext cx="571235" cy="1577414"/>
          </a:xfrm>
          <a:prstGeom prst="rect">
            <a:avLst/>
          </a:prstGeom>
          <a:solidFill>
            <a:srgbClr val="DB261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872721" y="3085479"/>
            <a:ext cx="22224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spc="300" dirty="0">
                <a:solidFill>
                  <a:srgbClr val="D1AA69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cs typeface="+mn-ea"/>
                <a:sym typeface="+mn-lt"/>
              </a:rPr>
              <a:t>PART</a:t>
            </a:r>
            <a:endParaRPr lang="zh-CN" altLang="en-US" sz="5400" b="1" spc="300" dirty="0">
              <a:solidFill>
                <a:srgbClr val="D1AA69"/>
              </a:solidFill>
              <a:effectLst>
                <a:outerShdw blurRad="25400" dist="25400" dir="2700000" algn="tl">
                  <a:srgbClr val="000000">
                    <a:alpha val="40000"/>
                  </a:srgb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15409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D4890235-413B-337D-9AD9-55CEBF10A33E}"/>
              </a:ext>
            </a:extLst>
          </p:cNvPr>
          <p:cNvSpPr txBox="1"/>
          <p:nvPr/>
        </p:nvSpPr>
        <p:spPr>
          <a:xfrm>
            <a:off x="458561" y="1257958"/>
            <a:ext cx="1127487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altLang="zh-CN" sz="2000" b="1" kern="100" dirty="0">
                <a:solidFill>
                  <a:srgbClr val="DB261B"/>
                </a:solidFill>
                <a:effectLst/>
                <a:cs typeface="+mn-ea"/>
                <a:sym typeface="+mn-lt"/>
              </a:rPr>
              <a:t>1</a:t>
            </a:r>
            <a:r>
              <a:rPr lang="zh-CN" altLang="zh-CN" sz="2000" b="1" kern="100" dirty="0">
                <a:solidFill>
                  <a:srgbClr val="DB261B"/>
                </a:solidFill>
                <a:effectLst/>
                <a:cs typeface="+mn-ea"/>
                <a:sym typeface="+mn-lt"/>
              </a:rPr>
              <a:t>、无法启动：</a:t>
            </a:r>
            <a:endParaRPr lang="en-US" altLang="zh-CN" sz="2000" b="1" kern="100" dirty="0">
              <a:solidFill>
                <a:srgbClr val="DB261B"/>
              </a:solidFill>
              <a:effectLst/>
              <a:cs typeface="+mn-ea"/>
              <a:sym typeface="+mn-lt"/>
            </a:endParaRPr>
          </a:p>
          <a:p>
            <a:pPr algn="just">
              <a:spcBef>
                <a:spcPts val="1200"/>
              </a:spcBef>
            </a:pPr>
            <a:r>
              <a:rPr lang="zh-CN" altLang="zh-CN" sz="1600" kern="100" dirty="0">
                <a:effectLst/>
                <a:cs typeface="+mn-ea"/>
                <a:sym typeface="+mn-lt"/>
              </a:rPr>
              <a:t>检查电源插头是否牢固连接，蓄电池电量是否充足。如果蓄电池电量不足，需要充电或更换蓄电池。如果主机存在故障，应请专业技术人员检修。</a:t>
            </a:r>
          </a:p>
          <a:p>
            <a:pPr algn="just">
              <a:spcBef>
                <a:spcPts val="1200"/>
              </a:spcBef>
            </a:pPr>
            <a:r>
              <a:rPr lang="en-US" altLang="zh-CN" sz="2000" b="1" kern="100" dirty="0">
                <a:solidFill>
                  <a:srgbClr val="DB261B"/>
                </a:solidFill>
                <a:cs typeface="+mn-ea"/>
                <a:sym typeface="+mn-lt"/>
              </a:rPr>
              <a:t>2</a:t>
            </a:r>
            <a:r>
              <a:rPr lang="zh-CN" altLang="zh-CN" sz="2000" b="1" kern="100" dirty="0">
                <a:solidFill>
                  <a:srgbClr val="DB261B"/>
                </a:solidFill>
                <a:cs typeface="+mn-ea"/>
                <a:sym typeface="+mn-lt"/>
              </a:rPr>
              <a:t>、输出电压不稳定：</a:t>
            </a:r>
            <a:endParaRPr lang="en-US" altLang="zh-CN" sz="2000" b="1" kern="100" dirty="0">
              <a:solidFill>
                <a:srgbClr val="DB261B"/>
              </a:solidFill>
              <a:cs typeface="+mn-ea"/>
              <a:sym typeface="+mn-lt"/>
            </a:endParaRPr>
          </a:p>
          <a:p>
            <a:pPr algn="just">
              <a:spcBef>
                <a:spcPts val="1200"/>
              </a:spcBef>
            </a:pPr>
            <a:r>
              <a:rPr lang="zh-CN" altLang="zh-CN" sz="1600" kern="100" dirty="0">
                <a:cs typeface="+mn-ea"/>
                <a:sym typeface="+mn-lt"/>
              </a:rPr>
              <a:t>这可能是由于负载不平衡、</a:t>
            </a:r>
            <a:r>
              <a:rPr lang="en-US" altLang="zh-CN" sz="1600" kern="100" dirty="0">
                <a:cs typeface="+mn-ea"/>
                <a:sym typeface="+mn-lt"/>
              </a:rPr>
              <a:t>UPS</a:t>
            </a:r>
            <a:r>
              <a:rPr lang="zh-CN" altLang="zh-CN" sz="1600" kern="100" dirty="0">
                <a:cs typeface="+mn-ea"/>
                <a:sym typeface="+mn-lt"/>
              </a:rPr>
              <a:t>电路故障或蓄电池故障引起的。应检查负载情况，对</a:t>
            </a:r>
            <a:r>
              <a:rPr lang="en-US" altLang="zh-CN" sz="1600" kern="100" dirty="0">
                <a:cs typeface="+mn-ea"/>
                <a:sym typeface="+mn-lt"/>
              </a:rPr>
              <a:t>UPS</a:t>
            </a:r>
            <a:r>
              <a:rPr lang="zh-CN" altLang="zh-CN" sz="1600" kern="100" dirty="0">
                <a:cs typeface="+mn-ea"/>
                <a:sym typeface="+mn-lt"/>
              </a:rPr>
              <a:t>电路和蓄电池进行排查。如果发现故障，需要请专业人员进行检修。</a:t>
            </a:r>
          </a:p>
          <a:p>
            <a:pPr algn="just">
              <a:spcBef>
                <a:spcPts val="1200"/>
              </a:spcBef>
            </a:pPr>
            <a:r>
              <a:rPr lang="en-US" altLang="zh-CN" sz="2000" b="1" kern="100" dirty="0">
                <a:solidFill>
                  <a:srgbClr val="DB261B"/>
                </a:solidFill>
                <a:cs typeface="+mn-ea"/>
                <a:sym typeface="+mn-lt"/>
              </a:rPr>
              <a:t>3</a:t>
            </a:r>
            <a:r>
              <a:rPr lang="zh-CN" altLang="zh-CN" sz="2000" b="1" kern="100" dirty="0">
                <a:solidFill>
                  <a:srgbClr val="DB261B"/>
                </a:solidFill>
                <a:cs typeface="+mn-ea"/>
                <a:sym typeface="+mn-lt"/>
              </a:rPr>
              <a:t>、发出异常声音：</a:t>
            </a:r>
            <a:endParaRPr lang="en-US" altLang="zh-CN" sz="2000" b="1" kern="100" dirty="0">
              <a:solidFill>
                <a:srgbClr val="DB261B"/>
              </a:solidFill>
              <a:cs typeface="+mn-ea"/>
              <a:sym typeface="+mn-lt"/>
            </a:endParaRPr>
          </a:p>
          <a:p>
            <a:pPr algn="just">
              <a:spcBef>
                <a:spcPts val="1200"/>
              </a:spcBef>
            </a:pPr>
            <a:r>
              <a:rPr lang="zh-CN" altLang="zh-CN" sz="1600" kern="100" dirty="0">
                <a:cs typeface="+mn-ea"/>
                <a:sym typeface="+mn-lt"/>
              </a:rPr>
              <a:t>这可能是由于内部元件故障、风扇堵塞或过载造成的。首先检查风扇是否畅通，然后检查是否有过载情况。如果有内部元件故障，需要请专业技术人员进行检修。</a:t>
            </a:r>
          </a:p>
          <a:p>
            <a:pPr algn="just">
              <a:spcBef>
                <a:spcPts val="1200"/>
              </a:spcBef>
            </a:pPr>
            <a:r>
              <a:rPr lang="en-US" altLang="zh-CN" sz="2000" b="1" kern="100" dirty="0">
                <a:solidFill>
                  <a:srgbClr val="DB261B"/>
                </a:solidFill>
                <a:cs typeface="+mn-ea"/>
                <a:sym typeface="+mn-lt"/>
              </a:rPr>
              <a:t>4</a:t>
            </a:r>
            <a:r>
              <a:rPr lang="zh-CN" altLang="zh-CN" sz="2000" b="1" kern="100" dirty="0">
                <a:solidFill>
                  <a:srgbClr val="DB261B"/>
                </a:solidFill>
                <a:cs typeface="+mn-ea"/>
                <a:sym typeface="+mn-lt"/>
              </a:rPr>
              <a:t>、电源拆卸和清理：</a:t>
            </a:r>
            <a:endParaRPr lang="en-US" altLang="zh-CN" sz="2000" b="1" kern="100" dirty="0">
              <a:solidFill>
                <a:srgbClr val="DB261B"/>
              </a:solidFill>
              <a:cs typeface="+mn-ea"/>
              <a:sym typeface="+mn-lt"/>
            </a:endParaRPr>
          </a:p>
          <a:p>
            <a:pPr algn="just">
              <a:spcBef>
                <a:spcPts val="1200"/>
              </a:spcBef>
            </a:pPr>
            <a:r>
              <a:rPr lang="zh-CN" altLang="zh-CN" sz="1600" kern="100" dirty="0">
                <a:cs typeface="+mn-ea"/>
                <a:sym typeface="+mn-lt"/>
              </a:rPr>
              <a:t>在进行维修前，小心拆卸</a:t>
            </a:r>
            <a:r>
              <a:rPr lang="en-US" altLang="zh-CN" sz="1600" kern="100" dirty="0">
                <a:cs typeface="+mn-ea"/>
                <a:sym typeface="+mn-lt"/>
              </a:rPr>
              <a:t>EPS</a:t>
            </a:r>
            <a:r>
              <a:rPr lang="zh-CN" altLang="zh-CN" sz="1600" kern="100" dirty="0">
                <a:cs typeface="+mn-ea"/>
                <a:sym typeface="+mn-lt"/>
              </a:rPr>
              <a:t>电源，并清除内部的灰尘和杂质。</a:t>
            </a:r>
          </a:p>
        </p:txBody>
      </p:sp>
    </p:spTree>
    <p:extLst>
      <p:ext uri="{BB962C8B-B14F-4D97-AF65-F5344CB8AC3E}">
        <p14:creationId xmlns:p14="http://schemas.microsoft.com/office/powerpoint/2010/main" val="3151762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D4890235-413B-337D-9AD9-55CEBF10A33E}"/>
              </a:ext>
            </a:extLst>
          </p:cNvPr>
          <p:cNvSpPr txBox="1"/>
          <p:nvPr/>
        </p:nvSpPr>
        <p:spPr>
          <a:xfrm>
            <a:off x="422713" y="1266271"/>
            <a:ext cx="6321878" cy="45369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en-US" altLang="zh-CN" sz="2000" b="1" kern="100" dirty="0">
                <a:solidFill>
                  <a:srgbClr val="DB261B"/>
                </a:solidFill>
                <a:cs typeface="+mn-ea"/>
                <a:sym typeface="+mn-lt"/>
              </a:rPr>
              <a:t>5</a:t>
            </a:r>
            <a:r>
              <a:rPr lang="zh-CN" altLang="zh-CN" sz="2000" b="1" kern="100" dirty="0">
                <a:solidFill>
                  <a:srgbClr val="DB261B"/>
                </a:solidFill>
                <a:cs typeface="+mn-ea"/>
                <a:sym typeface="+mn-lt"/>
              </a:rPr>
              <a:t>、故障修复：</a:t>
            </a:r>
            <a:endParaRPr lang="en-US" altLang="zh-CN" sz="2000" b="1" kern="100" dirty="0">
              <a:solidFill>
                <a:srgbClr val="DB261B"/>
              </a:solidFill>
              <a:cs typeface="+mn-ea"/>
              <a:sym typeface="+mn-lt"/>
            </a:endParaRPr>
          </a:p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zh-CN" altLang="zh-CN" sz="1800" kern="100" dirty="0">
                <a:effectLst/>
                <a:cs typeface="+mn-ea"/>
                <a:sym typeface="+mn-lt"/>
              </a:rPr>
              <a:t>根据故障判断结果，修复或更换相应的部件。如果是电路板故障，需要进行检测和修复；如果是电池故障，则需要更换电池。</a:t>
            </a:r>
          </a:p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en-US" altLang="zh-CN" sz="2000" b="1" kern="100" dirty="0">
                <a:solidFill>
                  <a:srgbClr val="DB261B"/>
                </a:solidFill>
                <a:cs typeface="+mn-ea"/>
                <a:sym typeface="+mn-lt"/>
              </a:rPr>
              <a:t>6</a:t>
            </a:r>
            <a:r>
              <a:rPr lang="zh-CN" altLang="zh-CN" sz="2000" b="1" kern="100" dirty="0">
                <a:solidFill>
                  <a:srgbClr val="DB261B"/>
                </a:solidFill>
                <a:cs typeface="+mn-ea"/>
                <a:sym typeface="+mn-lt"/>
              </a:rPr>
              <a:t>、电源测试：</a:t>
            </a:r>
            <a:endParaRPr lang="en-US" altLang="zh-CN" sz="2000" b="1" kern="100" dirty="0">
              <a:solidFill>
                <a:srgbClr val="DB261B"/>
              </a:solidFill>
              <a:cs typeface="+mn-ea"/>
              <a:sym typeface="+mn-lt"/>
            </a:endParaRPr>
          </a:p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zh-CN" altLang="zh-CN" sz="1800" kern="100" dirty="0">
                <a:effectLst/>
                <a:cs typeface="+mn-ea"/>
                <a:sym typeface="+mn-lt"/>
              </a:rPr>
              <a:t>完成故障修复后，对电源进行测试，确保其正常工作，然后重新安装。</a:t>
            </a:r>
          </a:p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en-US" altLang="zh-CN" sz="2000" b="1" kern="100" dirty="0">
                <a:solidFill>
                  <a:srgbClr val="DB261B"/>
                </a:solidFill>
                <a:cs typeface="+mn-ea"/>
                <a:sym typeface="+mn-lt"/>
              </a:rPr>
              <a:t>7</a:t>
            </a:r>
            <a:r>
              <a:rPr lang="zh-CN" altLang="zh-CN" sz="2000" b="1" kern="100" dirty="0">
                <a:solidFill>
                  <a:srgbClr val="DB261B"/>
                </a:solidFill>
                <a:cs typeface="+mn-ea"/>
                <a:sym typeface="+mn-lt"/>
              </a:rPr>
              <a:t>、如果不能再维修了，</a:t>
            </a:r>
            <a:r>
              <a:rPr lang="zh-CN" altLang="zh-CN" sz="1800" kern="100" dirty="0">
                <a:effectLst/>
                <a:cs typeface="+mn-ea"/>
                <a:sym typeface="+mn-lt"/>
              </a:rPr>
              <a:t>可以进行改造，更换</a:t>
            </a:r>
            <a:r>
              <a:rPr lang="en-US" altLang="zh-CN" sz="1800" kern="100" dirty="0">
                <a:effectLst/>
                <a:cs typeface="+mn-ea"/>
                <a:sym typeface="+mn-lt"/>
              </a:rPr>
              <a:t>EPS</a:t>
            </a:r>
            <a:r>
              <a:rPr lang="zh-CN" altLang="zh-CN" sz="1800" kern="100" dirty="0">
                <a:effectLst/>
                <a:cs typeface="+mn-ea"/>
                <a:sym typeface="+mn-lt"/>
              </a:rPr>
              <a:t>电源机芯、变压器、显示屏、充电模块、蓄电池等；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C6093B2-3CFB-BC5D-E146-6832A30EA0FA}"/>
              </a:ext>
            </a:extLst>
          </p:cNvPr>
          <p:cNvGrpSpPr/>
          <p:nvPr/>
        </p:nvGrpSpPr>
        <p:grpSpPr>
          <a:xfrm>
            <a:off x="7125591" y="1561096"/>
            <a:ext cx="4626429" cy="3646828"/>
            <a:chOff x="2819400" y="718344"/>
            <a:chExt cx="4093937" cy="2470151"/>
          </a:xfrm>
        </p:grpSpPr>
        <p:pic>
          <p:nvPicPr>
            <p:cNvPr id="3" name="图片 30" descr="2018092614295412351">
              <a:extLst>
                <a:ext uri="{FF2B5EF4-FFF2-40B4-BE49-F238E27FC236}">
                  <a16:creationId xmlns:a16="http://schemas.microsoft.com/office/drawing/2014/main" id="{46A3BFE0-5AC8-F38C-60D0-D62F7DE1F0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9400" y="718344"/>
              <a:ext cx="1263650" cy="522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图片 42" descr="2018091116353018481">
              <a:extLst>
                <a:ext uri="{FF2B5EF4-FFF2-40B4-BE49-F238E27FC236}">
                  <a16:creationId xmlns:a16="http://schemas.microsoft.com/office/drawing/2014/main" id="{D3DCE2BC-A94A-CC64-9CC9-311A2B6CBB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9400" y="1367632"/>
              <a:ext cx="1263650" cy="522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图片 43" descr="201809140926423177">
              <a:extLst>
                <a:ext uri="{FF2B5EF4-FFF2-40B4-BE49-F238E27FC236}">
                  <a16:creationId xmlns:a16="http://schemas.microsoft.com/office/drawing/2014/main" id="{A243BF30-B3CA-2799-E565-482047AEA7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9400" y="2016920"/>
              <a:ext cx="1263650" cy="522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图片 44" descr="2018080117121661842">
              <a:extLst>
                <a:ext uri="{FF2B5EF4-FFF2-40B4-BE49-F238E27FC236}">
                  <a16:creationId xmlns:a16="http://schemas.microsoft.com/office/drawing/2014/main" id="{599891F5-1138-524B-1A0B-838CE43B6D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543" y="718345"/>
              <a:ext cx="1263650" cy="522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图片 45" descr="2018101014353665043">
              <a:extLst>
                <a:ext uri="{FF2B5EF4-FFF2-40B4-BE49-F238E27FC236}">
                  <a16:creationId xmlns:a16="http://schemas.microsoft.com/office/drawing/2014/main" id="{F108AB97-49D4-A03B-1539-E36D62A376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543" y="1367633"/>
              <a:ext cx="1263650" cy="522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图片 46" descr="2018091316301794832">
              <a:extLst>
                <a:ext uri="{FF2B5EF4-FFF2-40B4-BE49-F238E27FC236}">
                  <a16:creationId xmlns:a16="http://schemas.microsoft.com/office/drawing/2014/main" id="{0C60474E-7074-4379-1F56-9D893625D6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544" y="2016920"/>
              <a:ext cx="1263650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图片 47" descr="2018091316003669622">
              <a:extLst>
                <a:ext uri="{FF2B5EF4-FFF2-40B4-BE49-F238E27FC236}">
                  <a16:creationId xmlns:a16="http://schemas.microsoft.com/office/drawing/2014/main" id="{A4FD723A-C457-BCE8-B34A-122680D04B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9686" y="718345"/>
              <a:ext cx="1263650" cy="522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图片 48" descr="2018091214145911932">
              <a:extLst>
                <a:ext uri="{FF2B5EF4-FFF2-40B4-BE49-F238E27FC236}">
                  <a16:creationId xmlns:a16="http://schemas.microsoft.com/office/drawing/2014/main" id="{BC01B451-BF70-35F1-7976-BC27AD83B1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9687" y="1367633"/>
              <a:ext cx="1263650" cy="522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图片 49" descr="2020101915572828795">
              <a:extLst>
                <a:ext uri="{FF2B5EF4-FFF2-40B4-BE49-F238E27FC236}">
                  <a16:creationId xmlns:a16="http://schemas.microsoft.com/office/drawing/2014/main" id="{040F5757-5FB8-0F5A-3080-7787395B71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9686" y="2016920"/>
              <a:ext cx="1263650" cy="522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图片 50" descr="2021010816034864496">
              <a:extLst>
                <a:ext uri="{FF2B5EF4-FFF2-40B4-BE49-F238E27FC236}">
                  <a16:creationId xmlns:a16="http://schemas.microsoft.com/office/drawing/2014/main" id="{9C6583B8-B652-71B8-5348-942467F52B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9400" y="2666207"/>
              <a:ext cx="1263650" cy="522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图片 51" descr="2021072311054236048">
              <a:extLst>
                <a:ext uri="{FF2B5EF4-FFF2-40B4-BE49-F238E27FC236}">
                  <a16:creationId xmlns:a16="http://schemas.microsoft.com/office/drawing/2014/main" id="{BCACD8FE-2323-FAC1-6844-879E4ADDF5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543" y="2666205"/>
              <a:ext cx="1263650" cy="522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图片 52" descr="2021070910531990352">
              <a:extLst>
                <a:ext uri="{FF2B5EF4-FFF2-40B4-BE49-F238E27FC236}">
                  <a16:creationId xmlns:a16="http://schemas.microsoft.com/office/drawing/2014/main" id="{EEFE4C55-23B4-AFA2-B182-519DBC973E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9686" y="2666206"/>
              <a:ext cx="1263650" cy="522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87259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7273636" y="2143991"/>
            <a:ext cx="4918363" cy="2815938"/>
          </a:xfrm>
          <a:prstGeom prst="rect">
            <a:avLst/>
          </a:prstGeom>
          <a:solidFill>
            <a:srgbClr val="DB261B"/>
          </a:solidFill>
          <a:ln>
            <a:noFill/>
          </a:ln>
          <a:effectLst>
            <a:outerShdw blurRad="1905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56024" y="2697031"/>
            <a:ext cx="61373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5400" b="1" spc="3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cs typeface="+mn-ea"/>
                <a:sym typeface="+mn-lt"/>
              </a:rPr>
              <a:t>品牌蓄电池维护和回收</a:t>
            </a:r>
            <a:endParaRPr lang="zh-CN" altLang="en-US" sz="5400" b="1" spc="3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25400" dist="25400" dir="2700000" algn="tl">
                  <a:srgbClr val="000000">
                    <a:alpha val="40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680350" y="1581150"/>
            <a:ext cx="2545299" cy="3868280"/>
          </a:xfrm>
          <a:prstGeom prst="rect">
            <a:avLst/>
          </a:prstGeom>
          <a:noFill/>
          <a:ln w="76200">
            <a:solidFill>
              <a:srgbClr val="D1AA69"/>
            </a:solidFill>
          </a:ln>
          <a:effectLst>
            <a:outerShdw blurRad="1016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-15184" y="2143991"/>
            <a:ext cx="246983" cy="2815938"/>
          </a:xfrm>
          <a:prstGeom prst="rect">
            <a:avLst/>
          </a:prstGeom>
          <a:solidFill>
            <a:srgbClr val="DB261B"/>
          </a:solidFill>
          <a:ln>
            <a:noFill/>
          </a:ln>
          <a:effectLst>
            <a:outerShdw blurRad="1905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481809" y="2143991"/>
            <a:ext cx="397081" cy="2815938"/>
          </a:xfrm>
          <a:prstGeom prst="rect">
            <a:avLst/>
          </a:prstGeom>
          <a:solidFill>
            <a:srgbClr val="DB261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839070" y="2703920"/>
            <a:ext cx="1653380" cy="1653378"/>
            <a:chOff x="5036214" y="1293573"/>
            <a:chExt cx="2119572" cy="2119570"/>
          </a:xfrm>
          <a:effectLst>
            <a:outerShdw blurRad="190500" dist="635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18" name="椭圆 17"/>
            <p:cNvSpPr/>
            <p:nvPr/>
          </p:nvSpPr>
          <p:spPr>
            <a:xfrm>
              <a:off x="5036214" y="1293573"/>
              <a:ext cx="2119572" cy="211957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D1AA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375952" y="1566539"/>
              <a:ext cx="1551929" cy="15387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7200" b="1" dirty="0">
                  <a:solidFill>
                    <a:srgbClr val="DB261B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cs typeface="+mn-ea"/>
                  <a:sym typeface="+mn-lt"/>
                </a:rPr>
                <a:t>05</a:t>
              </a:r>
              <a:endParaRPr lang="zh-CN" altLang="en-US" sz="7200" b="1" dirty="0">
                <a:solidFill>
                  <a:srgbClr val="DB261B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10886498" y="2763253"/>
            <a:ext cx="571235" cy="1577414"/>
          </a:xfrm>
          <a:prstGeom prst="rect">
            <a:avLst/>
          </a:prstGeom>
          <a:solidFill>
            <a:srgbClr val="DB261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872721" y="3085479"/>
            <a:ext cx="22224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spc="300" dirty="0">
                <a:solidFill>
                  <a:srgbClr val="D1AA69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cs typeface="+mn-ea"/>
                <a:sym typeface="+mn-lt"/>
              </a:rPr>
              <a:t>PART</a:t>
            </a:r>
            <a:endParaRPr lang="zh-CN" altLang="en-US" sz="5400" b="1" spc="300" dirty="0">
              <a:solidFill>
                <a:srgbClr val="D1AA69"/>
              </a:solidFill>
              <a:effectLst>
                <a:outerShdw blurRad="25400" dist="25400" dir="2700000" algn="tl">
                  <a:srgbClr val="000000">
                    <a:alpha val="40000"/>
                  </a:srgb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43217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CFAD0615-98CA-BC01-FAB3-E7FAC5FD4F27}"/>
              </a:ext>
            </a:extLst>
          </p:cNvPr>
          <p:cNvSpPr/>
          <p:nvPr/>
        </p:nvSpPr>
        <p:spPr>
          <a:xfrm>
            <a:off x="667194" y="1315390"/>
            <a:ext cx="5118399" cy="517519"/>
          </a:xfrm>
          <a:prstGeom prst="rect">
            <a:avLst/>
          </a:prstGeom>
          <a:solidFill>
            <a:srgbClr val="DB26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400" b="1" kern="100" dirty="0">
                <a:effectLst/>
                <a:cs typeface="+mn-ea"/>
                <a:sym typeface="+mn-lt"/>
              </a:rPr>
              <a:t>保持适宜的环境温度</a:t>
            </a:r>
            <a:endParaRPr lang="zh-CN" altLang="en-US" sz="3200" b="1" dirty="0">
              <a:cs typeface="+mn-ea"/>
              <a:sym typeface="+mn-lt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ECEA2C7-2E56-F22F-4103-2952A0C1803A}"/>
              </a:ext>
            </a:extLst>
          </p:cNvPr>
          <p:cNvSpPr/>
          <p:nvPr/>
        </p:nvSpPr>
        <p:spPr>
          <a:xfrm>
            <a:off x="6499824" y="1315390"/>
            <a:ext cx="5118399" cy="517519"/>
          </a:xfrm>
          <a:prstGeom prst="rect">
            <a:avLst/>
          </a:prstGeom>
          <a:solidFill>
            <a:srgbClr val="DB26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400" b="1" kern="100" dirty="0">
                <a:effectLst/>
                <a:cs typeface="+mn-ea"/>
                <a:sym typeface="+mn-lt"/>
              </a:rPr>
              <a:t>定期充电放电</a:t>
            </a:r>
            <a:endParaRPr lang="zh-CN" altLang="en-US" sz="3200" b="1" dirty="0">
              <a:cs typeface="+mn-ea"/>
              <a:sym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606496E-0F39-F70A-6680-2C389B019EC6}"/>
              </a:ext>
            </a:extLst>
          </p:cNvPr>
          <p:cNvSpPr txBox="1"/>
          <p:nvPr/>
        </p:nvSpPr>
        <p:spPr>
          <a:xfrm>
            <a:off x="667194" y="2032499"/>
            <a:ext cx="5118399" cy="39367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zh-CN" altLang="zh-CN" kern="100" dirty="0">
                <a:cs typeface="+mn-ea"/>
                <a:sym typeface="+mn-lt"/>
              </a:rPr>
              <a:t>通常来说，影响电池寿命较大的因素是环境温度。一般电池生产厂家要求的最佳环境温度是在</a:t>
            </a:r>
            <a:r>
              <a:rPr lang="en-US" altLang="zh-CN" kern="100" dirty="0">
                <a:cs typeface="+mn-ea"/>
                <a:sym typeface="+mn-lt"/>
              </a:rPr>
              <a:t>20-25</a:t>
            </a:r>
            <a:r>
              <a:rPr lang="zh-CN" altLang="zh-CN" kern="100" dirty="0">
                <a:cs typeface="+mn-ea"/>
                <a:sym typeface="+mn-lt"/>
              </a:rPr>
              <a:t>℃之间。虽然温度的升高对电池放电能力有所提高，但付出的代价却是电池的寿命大大缩短。</a:t>
            </a:r>
            <a:endParaRPr lang="en-US" altLang="zh-CN" kern="100" dirty="0">
              <a:cs typeface="+mn-ea"/>
              <a:sym typeface="+mn-lt"/>
            </a:endParaRPr>
          </a:p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zh-CN" altLang="zh-CN" kern="100" dirty="0">
                <a:cs typeface="+mn-ea"/>
                <a:sym typeface="+mn-lt"/>
              </a:rPr>
              <a:t>据试验测定，环境温度一旦超过</a:t>
            </a:r>
            <a:r>
              <a:rPr lang="en-US" altLang="zh-CN" kern="100" dirty="0">
                <a:cs typeface="+mn-ea"/>
                <a:sym typeface="+mn-lt"/>
              </a:rPr>
              <a:t>25</a:t>
            </a:r>
            <a:r>
              <a:rPr lang="zh-CN" altLang="zh-CN" kern="100" dirty="0">
                <a:cs typeface="+mn-ea"/>
                <a:sym typeface="+mn-lt"/>
              </a:rPr>
              <a:t>℃，每升高</a:t>
            </a:r>
            <a:r>
              <a:rPr lang="en-US" altLang="zh-CN" kern="100" dirty="0">
                <a:cs typeface="+mn-ea"/>
                <a:sym typeface="+mn-lt"/>
              </a:rPr>
              <a:t>10</a:t>
            </a:r>
            <a:r>
              <a:rPr lang="zh-CN" altLang="zh-CN" kern="100" dirty="0">
                <a:cs typeface="+mn-ea"/>
                <a:sym typeface="+mn-lt"/>
              </a:rPr>
              <a:t>℃，电池的寿命就要缩短一半。另外，环境温度的提高，会导致电池内部化学活性增强，从而产生大量的热能，又会反过来促使周围环境温度升高，这种恶性循环，会加速缩短电池的寿命。</a:t>
            </a:r>
            <a:endParaRPr lang="zh-CN" altLang="zh-CN" kern="100" dirty="0">
              <a:effectLst/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6DB90DB-0F72-EABB-B47C-9CE464769C7E}"/>
              </a:ext>
            </a:extLst>
          </p:cNvPr>
          <p:cNvSpPr txBox="1"/>
          <p:nvPr/>
        </p:nvSpPr>
        <p:spPr>
          <a:xfrm>
            <a:off x="6499824" y="2032499"/>
            <a:ext cx="5118399" cy="39367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en-US" altLang="zh-CN" kern="100" dirty="0">
                <a:cs typeface="+mn-ea"/>
                <a:sym typeface="+mn-lt"/>
              </a:rPr>
              <a:t>UPS</a:t>
            </a:r>
            <a:r>
              <a:rPr lang="zh-CN" altLang="zh-CN" kern="100" dirty="0">
                <a:cs typeface="+mn-ea"/>
                <a:sym typeface="+mn-lt"/>
              </a:rPr>
              <a:t>电源中的浮充电压和放电电压，在出厂时均已调试到额定值，而放电电流的大小是随着负载的增大而增加的，使用中应合理调节负载，比如控制微机等电子设备的使用台数。</a:t>
            </a:r>
            <a:endParaRPr lang="en-US" altLang="zh-CN" kern="100" dirty="0">
              <a:cs typeface="+mn-ea"/>
              <a:sym typeface="+mn-lt"/>
            </a:endParaRPr>
          </a:p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zh-CN" altLang="zh-CN" kern="100" dirty="0">
                <a:cs typeface="+mn-ea"/>
                <a:sym typeface="+mn-lt"/>
              </a:rPr>
              <a:t>一般情况下，负载不宜超过</a:t>
            </a:r>
            <a:r>
              <a:rPr lang="en-US" altLang="zh-CN" kern="100" dirty="0">
                <a:cs typeface="+mn-ea"/>
                <a:sym typeface="+mn-lt"/>
              </a:rPr>
              <a:t>UPS</a:t>
            </a:r>
            <a:r>
              <a:rPr lang="zh-CN" altLang="zh-CN" kern="100" dirty="0">
                <a:cs typeface="+mn-ea"/>
                <a:sym typeface="+mn-lt"/>
              </a:rPr>
              <a:t>额定负载的</a:t>
            </a:r>
            <a:r>
              <a:rPr lang="en-US" altLang="zh-CN" kern="100" dirty="0">
                <a:cs typeface="+mn-ea"/>
                <a:sym typeface="+mn-lt"/>
              </a:rPr>
              <a:t>60%.</a:t>
            </a:r>
            <a:r>
              <a:rPr lang="zh-CN" altLang="zh-CN" kern="100" dirty="0">
                <a:cs typeface="+mn-ea"/>
                <a:sym typeface="+mn-lt"/>
              </a:rPr>
              <a:t>在这个范围内，电池的放电电流就不会出现过度放电。因此，一般每隔</a:t>
            </a:r>
            <a:r>
              <a:rPr lang="en-US" altLang="zh-CN" kern="100" dirty="0">
                <a:cs typeface="+mn-ea"/>
                <a:sym typeface="+mn-lt"/>
              </a:rPr>
              <a:t>2-3</a:t>
            </a:r>
            <a:r>
              <a:rPr lang="zh-CN" altLang="zh-CN" kern="100" dirty="0">
                <a:cs typeface="+mn-ea"/>
                <a:sym typeface="+mn-lt"/>
              </a:rPr>
              <a:t>个月应完全放电一次，放电时间可根据蓄电池的容量和负载大小确定。一次全负荷放电完毕后，按规定再充电</a:t>
            </a:r>
            <a:r>
              <a:rPr lang="en-US" altLang="zh-CN" kern="100" dirty="0">
                <a:cs typeface="+mn-ea"/>
                <a:sym typeface="+mn-lt"/>
              </a:rPr>
              <a:t>8</a:t>
            </a:r>
            <a:r>
              <a:rPr lang="zh-CN" altLang="zh-CN" kern="100" dirty="0">
                <a:cs typeface="+mn-ea"/>
                <a:sym typeface="+mn-lt"/>
              </a:rPr>
              <a:t>小时以上。</a:t>
            </a:r>
            <a:endParaRPr lang="zh-CN" altLang="zh-CN" kern="100" dirty="0">
              <a:effectLst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247281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CFAD0615-98CA-BC01-FAB3-E7FAC5FD4F27}"/>
              </a:ext>
            </a:extLst>
          </p:cNvPr>
          <p:cNvSpPr/>
          <p:nvPr/>
        </p:nvSpPr>
        <p:spPr>
          <a:xfrm>
            <a:off x="642256" y="1365266"/>
            <a:ext cx="5279573" cy="517519"/>
          </a:xfrm>
          <a:prstGeom prst="rect">
            <a:avLst/>
          </a:prstGeom>
          <a:solidFill>
            <a:srgbClr val="DB26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000" b="1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观察</a:t>
            </a:r>
            <a:r>
              <a:rPr lang="en-US" altLang="zh-CN" sz="2000" b="1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UPS</a:t>
            </a:r>
            <a:r>
              <a:rPr lang="zh-CN" altLang="zh-CN" sz="2000" b="1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电源或者其他设备对蓄电池监测现象</a:t>
            </a:r>
            <a:endParaRPr lang="zh-CN" altLang="en-US" sz="3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ECEA2C7-2E56-F22F-4103-2952A0C1803A}"/>
              </a:ext>
            </a:extLst>
          </p:cNvPr>
          <p:cNvSpPr/>
          <p:nvPr/>
        </p:nvSpPr>
        <p:spPr>
          <a:xfrm>
            <a:off x="6474886" y="1365266"/>
            <a:ext cx="5118399" cy="517519"/>
          </a:xfrm>
          <a:prstGeom prst="rect">
            <a:avLst/>
          </a:prstGeom>
          <a:solidFill>
            <a:srgbClr val="DB26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000" b="1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及时更换废</a:t>
            </a:r>
            <a:r>
              <a:rPr lang="en-US" altLang="zh-CN" sz="2000" b="1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/</a:t>
            </a:r>
            <a:r>
              <a:rPr lang="zh-CN" altLang="zh-CN" sz="2000" b="1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坏电池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606496E-0F39-F70A-6680-2C389B019EC6}"/>
              </a:ext>
            </a:extLst>
          </p:cNvPr>
          <p:cNvSpPr txBox="1"/>
          <p:nvPr/>
        </p:nvSpPr>
        <p:spPr>
          <a:xfrm>
            <a:off x="528764" y="2082375"/>
            <a:ext cx="5567236" cy="3782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zh-CN" altLang="zh-CN" kern="100" dirty="0">
                <a:cs typeface="+mn-ea"/>
                <a:sym typeface="+mn-lt"/>
              </a:rPr>
              <a:t>绝大多数大、中型</a:t>
            </a:r>
            <a:r>
              <a:rPr lang="en-US" altLang="zh-CN" kern="100" dirty="0">
                <a:cs typeface="+mn-ea"/>
                <a:sym typeface="+mn-lt"/>
              </a:rPr>
              <a:t>UPS</a:t>
            </a:r>
            <a:r>
              <a:rPr lang="zh-CN" altLang="zh-CN" kern="100" dirty="0">
                <a:cs typeface="+mn-ea"/>
                <a:sym typeface="+mn-lt"/>
              </a:rPr>
              <a:t>都具备与微机通讯和程序控制等可操作性能。在微机上安装相应的软件，通过串</a:t>
            </a:r>
            <a:r>
              <a:rPr lang="en-US" altLang="zh-CN" kern="100" dirty="0">
                <a:cs typeface="+mn-ea"/>
                <a:sym typeface="+mn-lt"/>
              </a:rPr>
              <a:t>/</a:t>
            </a:r>
            <a:r>
              <a:rPr lang="zh-CN" altLang="zh-CN" kern="100" dirty="0">
                <a:cs typeface="+mn-ea"/>
                <a:sym typeface="+mn-lt"/>
              </a:rPr>
              <a:t>并口连接</a:t>
            </a:r>
            <a:r>
              <a:rPr lang="en-US" altLang="zh-CN" kern="100" dirty="0">
                <a:cs typeface="+mn-ea"/>
                <a:sym typeface="+mn-lt"/>
              </a:rPr>
              <a:t>UPS</a:t>
            </a:r>
            <a:r>
              <a:rPr lang="zh-CN" altLang="zh-CN" kern="100" dirty="0">
                <a:cs typeface="+mn-ea"/>
                <a:sym typeface="+mn-lt"/>
              </a:rPr>
              <a:t>，运行该程序，可利用微机与</a:t>
            </a:r>
            <a:r>
              <a:rPr lang="en-US" altLang="zh-CN" kern="100" dirty="0">
                <a:cs typeface="+mn-ea"/>
                <a:sym typeface="+mn-lt"/>
              </a:rPr>
              <a:t>UP</a:t>
            </a:r>
            <a:r>
              <a:rPr lang="zh-CN" altLang="zh-CN" kern="100" dirty="0">
                <a:cs typeface="+mn-ea"/>
                <a:sym typeface="+mn-lt"/>
              </a:rPr>
              <a:t>通讯。具有信息查询、参数设置、定时设定、自动关机和报警等功能。通过信息查询，可获取市电输入电压、</a:t>
            </a:r>
            <a:r>
              <a:rPr lang="en-US" altLang="zh-CN" kern="100" dirty="0">
                <a:cs typeface="+mn-ea"/>
                <a:sym typeface="+mn-lt"/>
              </a:rPr>
              <a:t>UPS</a:t>
            </a:r>
            <a:r>
              <a:rPr lang="zh-CN" altLang="zh-CN" kern="100" dirty="0">
                <a:cs typeface="+mn-ea"/>
                <a:sym typeface="+mn-lt"/>
              </a:rPr>
              <a:t>输出电压、负载利用率、电池容量利用率、机内温度和市电频率等信息</a:t>
            </a:r>
            <a:r>
              <a:rPr lang="en-US" altLang="zh-CN" kern="100" dirty="0">
                <a:cs typeface="+mn-ea"/>
                <a:sym typeface="+mn-lt"/>
              </a:rPr>
              <a:t>;</a:t>
            </a:r>
            <a:r>
              <a:rPr lang="zh-CN" altLang="zh-CN" kern="100" dirty="0">
                <a:cs typeface="+mn-ea"/>
                <a:sym typeface="+mn-lt"/>
              </a:rPr>
              <a:t>通过参数设置，可设定</a:t>
            </a:r>
            <a:r>
              <a:rPr lang="en-US" altLang="zh-CN" kern="100" dirty="0">
                <a:cs typeface="+mn-ea"/>
                <a:sym typeface="+mn-lt"/>
              </a:rPr>
              <a:t>UPS</a:t>
            </a:r>
            <a:r>
              <a:rPr lang="zh-CN" altLang="zh-CN" kern="100" dirty="0">
                <a:cs typeface="+mn-ea"/>
                <a:sym typeface="+mn-lt"/>
              </a:rPr>
              <a:t>基本特性、电池可维持时间和电池用完告警等。通过这些智能化操作，大大方便</a:t>
            </a:r>
            <a:r>
              <a:rPr lang="en-US" altLang="zh-CN" kern="100" dirty="0">
                <a:cs typeface="+mn-ea"/>
                <a:sym typeface="+mn-lt"/>
              </a:rPr>
              <a:t>UPS</a:t>
            </a:r>
            <a:r>
              <a:rPr lang="zh-CN" altLang="zh-CN" kern="100" dirty="0">
                <a:cs typeface="+mn-ea"/>
                <a:sym typeface="+mn-lt"/>
              </a:rPr>
              <a:t>电源及其蓄电池的使用管理</a:t>
            </a:r>
            <a:r>
              <a:rPr lang="zh-CN" altLang="en-US" kern="100" dirty="0">
                <a:cs typeface="+mn-ea"/>
                <a:sym typeface="+mn-lt"/>
              </a:rPr>
              <a:t>。</a:t>
            </a:r>
            <a:endParaRPr lang="zh-CN" altLang="zh-CN" kern="100" dirty="0">
              <a:effectLst/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6DB90DB-0F72-EABB-B47C-9CE464769C7E}"/>
              </a:ext>
            </a:extLst>
          </p:cNvPr>
          <p:cNvSpPr txBox="1"/>
          <p:nvPr/>
        </p:nvSpPr>
        <p:spPr>
          <a:xfrm>
            <a:off x="6394551" y="2082375"/>
            <a:ext cx="5268685" cy="3782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zh-CN" altLang="zh-CN" kern="100" dirty="0">
                <a:cs typeface="+mn-ea"/>
                <a:sym typeface="+mn-lt"/>
              </a:rPr>
              <a:t>大中型</a:t>
            </a:r>
            <a:r>
              <a:rPr lang="en-US" altLang="zh-CN" kern="100" dirty="0">
                <a:cs typeface="+mn-ea"/>
                <a:sym typeface="+mn-lt"/>
              </a:rPr>
              <a:t>UPS</a:t>
            </a:r>
            <a:r>
              <a:rPr lang="zh-CN" altLang="zh-CN" kern="100" dirty="0">
                <a:cs typeface="+mn-ea"/>
                <a:sym typeface="+mn-lt"/>
              </a:rPr>
              <a:t>电源配备的蓄电池数量，从</a:t>
            </a:r>
            <a:r>
              <a:rPr lang="en-US" altLang="zh-CN" kern="100" dirty="0">
                <a:cs typeface="+mn-ea"/>
                <a:sym typeface="+mn-lt"/>
              </a:rPr>
              <a:t>3</a:t>
            </a:r>
            <a:r>
              <a:rPr lang="zh-CN" altLang="zh-CN" kern="100" dirty="0">
                <a:cs typeface="+mn-ea"/>
                <a:sym typeface="+mn-lt"/>
              </a:rPr>
              <a:t>只到</a:t>
            </a:r>
            <a:r>
              <a:rPr lang="en-US" altLang="zh-CN" kern="100" dirty="0">
                <a:cs typeface="+mn-ea"/>
                <a:sym typeface="+mn-lt"/>
              </a:rPr>
              <a:t>80</a:t>
            </a:r>
            <a:r>
              <a:rPr lang="zh-CN" altLang="zh-CN" kern="100" dirty="0">
                <a:cs typeface="+mn-ea"/>
                <a:sym typeface="+mn-lt"/>
              </a:rPr>
              <a:t>只不等，甚至更多。这些单个的电池通过电路连接构成电池组，以满足</a:t>
            </a:r>
            <a:r>
              <a:rPr lang="en-US" altLang="zh-CN" kern="100" dirty="0">
                <a:cs typeface="+mn-ea"/>
                <a:sym typeface="+mn-lt"/>
              </a:rPr>
              <a:t>UPS</a:t>
            </a:r>
            <a:r>
              <a:rPr lang="zh-CN" altLang="zh-CN" kern="100" dirty="0">
                <a:cs typeface="+mn-ea"/>
                <a:sym typeface="+mn-lt"/>
              </a:rPr>
              <a:t>直流供电需要。在</a:t>
            </a:r>
            <a:r>
              <a:rPr lang="en-US" altLang="zh-CN" kern="100" dirty="0">
                <a:cs typeface="+mn-ea"/>
                <a:sym typeface="+mn-lt"/>
              </a:rPr>
              <a:t>UPS</a:t>
            </a:r>
            <a:r>
              <a:rPr lang="zh-CN" altLang="zh-CN" kern="100" dirty="0">
                <a:cs typeface="+mn-ea"/>
                <a:sym typeface="+mn-lt"/>
              </a:rPr>
              <a:t>连续不断的运行使用中，因性能和质量上的差别，个别电池性能下降、储电容量达不到要求而损坏是难免的。当电池组中电池出现损坏时，维护人员应对每只电池进行检查测试，排除损坏电池。更换新电池时，应力求购买同厂家同型号电池，禁止防酸电池和密封电池、不同规格电池混合使用。</a:t>
            </a:r>
            <a:endParaRPr lang="zh-CN" altLang="zh-CN" kern="100" dirty="0">
              <a:effectLst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293534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1A0D4720-00A3-EF45-DD04-48D9A469981E}"/>
              </a:ext>
            </a:extLst>
          </p:cNvPr>
          <p:cNvGrpSpPr/>
          <p:nvPr/>
        </p:nvGrpSpPr>
        <p:grpSpPr>
          <a:xfrm>
            <a:off x="722390" y="1396093"/>
            <a:ext cx="10747220" cy="4065814"/>
            <a:chOff x="3156857" y="723900"/>
            <a:chExt cx="5748107" cy="1931977"/>
          </a:xfrm>
        </p:grpSpPr>
        <p:pic>
          <p:nvPicPr>
            <p:cNvPr id="5" name="图片 53" descr="201810231550442134">
              <a:extLst>
                <a:ext uri="{FF2B5EF4-FFF2-40B4-BE49-F238E27FC236}">
                  <a16:creationId xmlns:a16="http://schemas.microsoft.com/office/drawing/2014/main" id="{4179B4D8-BCE9-36B6-FD8B-7C37A8A16F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6858" y="723900"/>
              <a:ext cx="1355725" cy="560388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图片 54" descr="2018083014060063545">
              <a:extLst>
                <a:ext uri="{FF2B5EF4-FFF2-40B4-BE49-F238E27FC236}">
                  <a16:creationId xmlns:a16="http://schemas.microsoft.com/office/drawing/2014/main" id="{4989503B-7B8D-FD9E-CB72-B561379A35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0985" y="723900"/>
              <a:ext cx="1355725" cy="558005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图片 56" descr="2018083017105879029">
              <a:extLst>
                <a:ext uri="{FF2B5EF4-FFF2-40B4-BE49-F238E27FC236}">
                  <a16:creationId xmlns:a16="http://schemas.microsoft.com/office/drawing/2014/main" id="{AF338DFE-ADBF-14CE-7B6D-2D9FF03933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5112" y="723900"/>
              <a:ext cx="1355725" cy="558003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图片 57" descr="2018083014461964387">
              <a:extLst>
                <a:ext uri="{FF2B5EF4-FFF2-40B4-BE49-F238E27FC236}">
                  <a16:creationId xmlns:a16="http://schemas.microsoft.com/office/drawing/2014/main" id="{D8D2130B-9936-A3F4-F288-3CB1E2DC3F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6857" y="1414463"/>
              <a:ext cx="1355725" cy="555623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图片 60" descr="2020081314063239036">
              <a:extLst>
                <a:ext uri="{FF2B5EF4-FFF2-40B4-BE49-F238E27FC236}">
                  <a16:creationId xmlns:a16="http://schemas.microsoft.com/office/drawing/2014/main" id="{4656D7D3-1DC3-D6EA-A67C-EC12762668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0985" y="1414463"/>
              <a:ext cx="1355725" cy="553239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图片 61" descr="2018080210312537810">
              <a:extLst>
                <a:ext uri="{FF2B5EF4-FFF2-40B4-BE49-F238E27FC236}">
                  <a16:creationId xmlns:a16="http://schemas.microsoft.com/office/drawing/2014/main" id="{16FEA4EB-44FD-60F8-A838-4E1B85365B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0" y="1414463"/>
              <a:ext cx="1344837" cy="553236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图片 62" descr="2018080210240670942">
              <a:extLst>
                <a:ext uri="{FF2B5EF4-FFF2-40B4-BE49-F238E27FC236}">
                  <a16:creationId xmlns:a16="http://schemas.microsoft.com/office/drawing/2014/main" id="{0FAC5FF3-7F6C-4A0A-AFBE-4CC468A9C1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6857" y="2100260"/>
              <a:ext cx="1355724" cy="555617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图片 63" descr="2018080116594085493">
              <a:extLst>
                <a:ext uri="{FF2B5EF4-FFF2-40B4-BE49-F238E27FC236}">
                  <a16:creationId xmlns:a16="http://schemas.microsoft.com/office/drawing/2014/main" id="{A352EAB9-F78F-40CB-9C2B-16F2E62C2F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0985" y="2100260"/>
              <a:ext cx="1355725" cy="553242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图片 64" descr="2018072515290018936">
              <a:extLst>
                <a:ext uri="{FF2B5EF4-FFF2-40B4-BE49-F238E27FC236}">
                  <a16:creationId xmlns:a16="http://schemas.microsoft.com/office/drawing/2014/main" id="{55144082-6E15-232D-8832-BFE9F347E7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0" y="2100259"/>
              <a:ext cx="1344837" cy="553234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图片 65" descr="2018080116510181689">
              <a:extLst>
                <a:ext uri="{FF2B5EF4-FFF2-40B4-BE49-F238E27FC236}">
                  <a16:creationId xmlns:a16="http://schemas.microsoft.com/office/drawing/2014/main" id="{BBDD638D-0408-B7E2-2814-37F1AFBD4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9239" y="723900"/>
              <a:ext cx="1355725" cy="558002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图片 66" descr="20180830105051138">
              <a:extLst>
                <a:ext uri="{FF2B5EF4-FFF2-40B4-BE49-F238E27FC236}">
                  <a16:creationId xmlns:a16="http://schemas.microsoft.com/office/drawing/2014/main" id="{B79FC918-C3B3-DD4D-2887-2CC8401735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9239" y="1414463"/>
              <a:ext cx="1355725" cy="553235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图片 68" descr="2018072515242979763">
              <a:extLst>
                <a:ext uri="{FF2B5EF4-FFF2-40B4-BE49-F238E27FC236}">
                  <a16:creationId xmlns:a16="http://schemas.microsoft.com/office/drawing/2014/main" id="{C430B541-5AD6-1C1D-2944-111D802A1B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9239" y="2100259"/>
              <a:ext cx="1355724" cy="553229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169361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7273636" y="2143991"/>
            <a:ext cx="4918363" cy="2815938"/>
          </a:xfrm>
          <a:prstGeom prst="rect">
            <a:avLst/>
          </a:prstGeom>
          <a:solidFill>
            <a:srgbClr val="DB261B"/>
          </a:solidFill>
          <a:ln>
            <a:noFill/>
          </a:ln>
          <a:effectLst>
            <a:outerShdw blurRad="1905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84047" y="3053625"/>
            <a:ext cx="61373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5400" b="1" spc="3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cs typeface="+mn-ea"/>
                <a:sym typeface="+mn-lt"/>
              </a:rPr>
              <a:t>品牌稳压电源维修</a:t>
            </a:r>
            <a:endParaRPr lang="zh-CN" altLang="en-US" sz="5400" b="1" spc="3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25400" dist="25400" dir="2700000" algn="tl">
                  <a:srgbClr val="000000">
                    <a:alpha val="40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680350" y="1581150"/>
            <a:ext cx="2545299" cy="3868280"/>
          </a:xfrm>
          <a:prstGeom prst="rect">
            <a:avLst/>
          </a:prstGeom>
          <a:noFill/>
          <a:ln w="76200">
            <a:solidFill>
              <a:srgbClr val="D1AA69"/>
            </a:solidFill>
          </a:ln>
          <a:effectLst>
            <a:outerShdw blurRad="1016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-15184" y="2143991"/>
            <a:ext cx="246983" cy="2815938"/>
          </a:xfrm>
          <a:prstGeom prst="rect">
            <a:avLst/>
          </a:prstGeom>
          <a:solidFill>
            <a:srgbClr val="DB261B"/>
          </a:solidFill>
          <a:ln>
            <a:noFill/>
          </a:ln>
          <a:effectLst>
            <a:outerShdw blurRad="1905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481809" y="2143991"/>
            <a:ext cx="397081" cy="2815938"/>
          </a:xfrm>
          <a:prstGeom prst="rect">
            <a:avLst/>
          </a:prstGeom>
          <a:solidFill>
            <a:srgbClr val="DB261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839070" y="2703920"/>
            <a:ext cx="1653380" cy="1653378"/>
            <a:chOff x="5036214" y="1293573"/>
            <a:chExt cx="2119572" cy="2119570"/>
          </a:xfrm>
          <a:effectLst>
            <a:outerShdw blurRad="190500" dist="635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18" name="椭圆 17"/>
            <p:cNvSpPr/>
            <p:nvPr/>
          </p:nvSpPr>
          <p:spPr>
            <a:xfrm>
              <a:off x="5036214" y="1293573"/>
              <a:ext cx="2119572" cy="211957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D1AA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375952" y="1566539"/>
              <a:ext cx="1551929" cy="15387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7200" b="1" dirty="0">
                  <a:solidFill>
                    <a:srgbClr val="DB261B"/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cs typeface="+mn-ea"/>
                  <a:sym typeface="+mn-lt"/>
                </a:rPr>
                <a:t>06</a:t>
              </a:r>
              <a:endParaRPr lang="zh-CN" altLang="en-US" sz="7200" b="1" dirty="0">
                <a:solidFill>
                  <a:srgbClr val="DB261B"/>
                </a:soli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10886498" y="2763253"/>
            <a:ext cx="571235" cy="1577414"/>
          </a:xfrm>
          <a:prstGeom prst="rect">
            <a:avLst/>
          </a:prstGeom>
          <a:solidFill>
            <a:srgbClr val="DB261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872721" y="3085479"/>
            <a:ext cx="22224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spc="300" dirty="0">
                <a:solidFill>
                  <a:srgbClr val="D1AA69"/>
                </a:soli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cs typeface="+mn-ea"/>
                <a:sym typeface="+mn-lt"/>
              </a:rPr>
              <a:t>PART</a:t>
            </a:r>
            <a:endParaRPr lang="zh-CN" altLang="en-US" sz="5400" b="1" spc="300" dirty="0">
              <a:solidFill>
                <a:srgbClr val="D1AA69"/>
              </a:solidFill>
              <a:effectLst>
                <a:outerShdw blurRad="25400" dist="25400" dir="2700000" algn="tl">
                  <a:srgbClr val="000000">
                    <a:alpha val="40000"/>
                  </a:srgb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278227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00246B4-6D18-88D5-1DCA-E37FA9B65C84}"/>
              </a:ext>
            </a:extLst>
          </p:cNvPr>
          <p:cNvSpPr txBox="1"/>
          <p:nvPr/>
        </p:nvSpPr>
        <p:spPr>
          <a:xfrm>
            <a:off x="408065" y="1243811"/>
            <a:ext cx="6384470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altLang="zh-CN" sz="2000" b="1" kern="100" dirty="0">
                <a:solidFill>
                  <a:srgbClr val="DB261B"/>
                </a:solidFill>
                <a:cs typeface="+mn-ea"/>
                <a:sym typeface="+mn-lt"/>
              </a:rPr>
              <a:t>1</a:t>
            </a:r>
            <a:r>
              <a:rPr lang="zh-CN" altLang="en-US" sz="2000" b="1" kern="100" dirty="0">
                <a:solidFill>
                  <a:srgbClr val="DB261B"/>
                </a:solidFill>
                <a:cs typeface="+mn-ea"/>
                <a:sym typeface="+mn-lt"/>
              </a:rPr>
              <a:t>、</a:t>
            </a:r>
            <a:r>
              <a:rPr lang="zh-CN" altLang="zh-CN" sz="2000" b="1" kern="100" dirty="0">
                <a:solidFill>
                  <a:srgbClr val="DB261B"/>
                </a:solidFill>
                <a:cs typeface="+mn-ea"/>
                <a:sym typeface="+mn-lt"/>
              </a:rPr>
              <a:t>输出电压不稳定</a:t>
            </a:r>
          </a:p>
          <a:p>
            <a:pPr algn="just">
              <a:spcBef>
                <a:spcPts val="1200"/>
              </a:spcBef>
            </a:pPr>
            <a:r>
              <a:rPr lang="en-US" altLang="zh-CN" sz="1800" kern="100" dirty="0">
                <a:effectLst/>
                <a:cs typeface="+mn-ea"/>
                <a:sym typeface="+mn-lt"/>
              </a:rPr>
              <a:t> </a:t>
            </a:r>
            <a:r>
              <a:rPr lang="zh-CN" altLang="zh-CN" sz="1800" kern="100" dirty="0">
                <a:effectLst/>
                <a:cs typeface="+mn-ea"/>
                <a:sym typeface="+mn-lt"/>
              </a:rPr>
              <a:t>当稳压电源输出电压不稳定时，一般是因为其内部元器件老化、电源电容故障或者电路板下面的元器件发生腐蚀等原因引起的。此时，需要检查电源的内部元器件是否充分连接，如发现有松动或烧焦的现象，需要及时更换。</a:t>
            </a:r>
          </a:p>
          <a:p>
            <a:pPr algn="just">
              <a:spcBef>
                <a:spcPts val="1200"/>
              </a:spcBef>
            </a:pPr>
            <a:r>
              <a:rPr lang="en-US" altLang="zh-CN" sz="2000" b="1" kern="100" dirty="0">
                <a:solidFill>
                  <a:srgbClr val="DB261B"/>
                </a:solidFill>
                <a:cs typeface="+mn-ea"/>
                <a:sym typeface="+mn-lt"/>
              </a:rPr>
              <a:t>2</a:t>
            </a:r>
            <a:r>
              <a:rPr lang="zh-CN" altLang="zh-CN" sz="2000" b="1" kern="100" dirty="0">
                <a:solidFill>
                  <a:srgbClr val="DB261B"/>
                </a:solidFill>
                <a:cs typeface="+mn-ea"/>
                <a:sym typeface="+mn-lt"/>
              </a:rPr>
              <a:t>、电源启动困难</a:t>
            </a:r>
          </a:p>
          <a:p>
            <a:pPr algn="just">
              <a:spcBef>
                <a:spcPts val="1200"/>
              </a:spcBef>
            </a:pPr>
            <a:r>
              <a:rPr lang="en-US" altLang="zh-CN" sz="1800" kern="100" dirty="0">
                <a:effectLst/>
                <a:cs typeface="+mn-ea"/>
                <a:sym typeface="+mn-lt"/>
              </a:rPr>
              <a:t> </a:t>
            </a:r>
            <a:r>
              <a:rPr lang="zh-CN" altLang="zh-CN" sz="1800" kern="100" dirty="0">
                <a:effectLst/>
                <a:cs typeface="+mn-ea"/>
                <a:sym typeface="+mn-lt"/>
              </a:rPr>
              <a:t>当稳压电源启动困难时，一般是因为电源内部充电故障引起的。此时，需要打开电源，检查电源内部的充电元件是否正常工作，如发现故障，需要及时更换。</a:t>
            </a:r>
          </a:p>
          <a:p>
            <a:pPr algn="just">
              <a:spcBef>
                <a:spcPts val="1200"/>
              </a:spcBef>
            </a:pPr>
            <a:r>
              <a:rPr lang="en-US" altLang="zh-CN" sz="2000" b="1" kern="100" dirty="0">
                <a:solidFill>
                  <a:srgbClr val="DB261B"/>
                </a:solidFill>
                <a:cs typeface="+mn-ea"/>
                <a:sym typeface="+mn-lt"/>
              </a:rPr>
              <a:t>3</a:t>
            </a:r>
            <a:r>
              <a:rPr lang="zh-CN" altLang="zh-CN" sz="2000" b="1" kern="100" dirty="0">
                <a:solidFill>
                  <a:srgbClr val="DB261B"/>
                </a:solidFill>
                <a:cs typeface="+mn-ea"/>
                <a:sym typeface="+mn-lt"/>
              </a:rPr>
              <a:t>、电源输出电压过高或过低</a:t>
            </a:r>
          </a:p>
          <a:p>
            <a:pPr algn="just">
              <a:spcBef>
                <a:spcPts val="1200"/>
              </a:spcBef>
            </a:pPr>
            <a:r>
              <a:rPr lang="en-US" altLang="zh-CN" sz="1800" kern="100" dirty="0">
                <a:effectLst/>
                <a:cs typeface="+mn-ea"/>
                <a:sym typeface="+mn-lt"/>
              </a:rPr>
              <a:t> </a:t>
            </a:r>
            <a:r>
              <a:rPr lang="zh-CN" altLang="zh-CN" sz="1800" kern="100" dirty="0">
                <a:effectLst/>
                <a:cs typeface="+mn-ea"/>
                <a:sym typeface="+mn-lt"/>
              </a:rPr>
              <a:t>当稳压电源输出电压过高或过低时，一般是因为稳压电源内部的电容损坏，此时需要更换电容，把电源的输出电压稳定在合适的范围。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9CCCB693-3001-76B9-B416-3EAD69A79151}"/>
              </a:ext>
            </a:extLst>
          </p:cNvPr>
          <p:cNvGrpSpPr/>
          <p:nvPr/>
        </p:nvGrpSpPr>
        <p:grpSpPr>
          <a:xfrm>
            <a:off x="7372201" y="1910270"/>
            <a:ext cx="4060371" cy="3222168"/>
            <a:chOff x="3548743" y="1589312"/>
            <a:chExt cx="3594913" cy="2509140"/>
          </a:xfrm>
        </p:grpSpPr>
        <p:pic>
          <p:nvPicPr>
            <p:cNvPr id="20" name="图片 69" descr="2018090514430199445">
              <a:extLst>
                <a:ext uri="{FF2B5EF4-FFF2-40B4-BE49-F238E27FC236}">
                  <a16:creationId xmlns:a16="http://schemas.microsoft.com/office/drawing/2014/main" id="{782F5EAC-B580-29B4-2B48-FB628A951F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8743" y="1589313"/>
              <a:ext cx="1722571" cy="714141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图片 70" descr="2018082315591354173">
              <a:extLst>
                <a:ext uri="{FF2B5EF4-FFF2-40B4-BE49-F238E27FC236}">
                  <a16:creationId xmlns:a16="http://schemas.microsoft.com/office/drawing/2014/main" id="{1E47643A-C65A-6561-C015-E42BF1DFD1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1086" y="1589312"/>
              <a:ext cx="1722570" cy="714139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图片 72" descr="2019030416165991594">
              <a:extLst>
                <a:ext uri="{FF2B5EF4-FFF2-40B4-BE49-F238E27FC236}">
                  <a16:creationId xmlns:a16="http://schemas.microsoft.com/office/drawing/2014/main" id="{37D98DF2-08D4-5381-4993-BF3B8AC8E9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1086" y="2482624"/>
              <a:ext cx="1722570" cy="714138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图片 73" descr="2018090515465977511">
              <a:extLst>
                <a:ext uri="{FF2B5EF4-FFF2-40B4-BE49-F238E27FC236}">
                  <a16:creationId xmlns:a16="http://schemas.microsoft.com/office/drawing/2014/main" id="{BD24F3E8-A20F-DE15-4691-323C7B6207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8743" y="2482623"/>
              <a:ext cx="1722571" cy="714139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图片 74" descr="2018090615120087346">
              <a:extLst>
                <a:ext uri="{FF2B5EF4-FFF2-40B4-BE49-F238E27FC236}">
                  <a16:creationId xmlns:a16="http://schemas.microsoft.com/office/drawing/2014/main" id="{14CB2073-19BC-CBB9-D3BB-04AE7F4C4F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8744" y="3375931"/>
              <a:ext cx="1722570" cy="722521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451703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838198" y="1023256"/>
            <a:ext cx="10515601" cy="5105401"/>
          </a:xfrm>
          <a:prstGeom prst="rect">
            <a:avLst/>
          </a:prstGeom>
          <a:solidFill>
            <a:srgbClr val="DB26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BCA686B-FD63-19C5-570F-5B016F9783C7}"/>
              </a:ext>
            </a:extLst>
          </p:cNvPr>
          <p:cNvSpPr/>
          <p:nvPr/>
        </p:nvSpPr>
        <p:spPr>
          <a:xfrm>
            <a:off x="1175655" y="1355270"/>
            <a:ext cx="9840686" cy="444137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68EC432-B48D-F4A1-8649-33BFC63B3224}"/>
              </a:ext>
            </a:extLst>
          </p:cNvPr>
          <p:cNvSpPr txBox="1"/>
          <p:nvPr/>
        </p:nvSpPr>
        <p:spPr>
          <a:xfrm>
            <a:off x="1834243" y="1738849"/>
            <a:ext cx="9688285" cy="3674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zh-CN" sz="2400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公司名称：南京东方阳光百年光电有限公司</a:t>
            </a:r>
          </a:p>
          <a:p>
            <a:pPr algn="just">
              <a:lnSpc>
                <a:spcPct val="200000"/>
              </a:lnSpc>
            </a:pPr>
            <a:r>
              <a:rPr lang="zh-CN" altLang="zh-CN" sz="2400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联系地址：南京市珠江路</a:t>
            </a:r>
            <a:r>
              <a:rPr lang="en-US" altLang="zh-CN" sz="2400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88</a:t>
            </a:r>
            <a:r>
              <a:rPr lang="zh-CN" altLang="zh-CN" sz="2400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号新世界中心</a:t>
            </a:r>
            <a:r>
              <a:rPr lang="en-US" altLang="zh-CN" sz="2400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A</a:t>
            </a:r>
            <a:r>
              <a:rPr lang="zh-CN" altLang="zh-CN" sz="2400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座</a:t>
            </a:r>
            <a:r>
              <a:rPr lang="en-US" altLang="zh-CN" sz="2400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3505</a:t>
            </a:r>
            <a:r>
              <a:rPr lang="zh-CN" altLang="zh-CN" sz="2400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室</a:t>
            </a:r>
          </a:p>
          <a:p>
            <a:pPr algn="just">
              <a:lnSpc>
                <a:spcPct val="200000"/>
              </a:lnSpc>
            </a:pPr>
            <a:r>
              <a:rPr lang="zh-CN" altLang="zh-CN" sz="2400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联系电话：</a:t>
            </a:r>
            <a:r>
              <a:rPr lang="en-US" altLang="zh-CN" sz="2400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025-87754699</a:t>
            </a:r>
            <a:r>
              <a:rPr lang="zh-CN" altLang="zh-CN" sz="2400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，</a:t>
            </a:r>
            <a:r>
              <a:rPr lang="en-US" altLang="zh-CN" sz="2400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4008883575</a:t>
            </a:r>
            <a:endParaRPr lang="zh-CN" altLang="zh-CN" sz="2400" kern="100" dirty="0">
              <a:solidFill>
                <a:schemeClr val="bg1"/>
              </a:solidFill>
              <a:effectLst/>
              <a:cs typeface="+mn-ea"/>
              <a:sym typeface="+mn-lt"/>
            </a:endParaRPr>
          </a:p>
          <a:p>
            <a:pPr algn="just">
              <a:lnSpc>
                <a:spcPct val="200000"/>
              </a:lnSpc>
            </a:pPr>
            <a:r>
              <a:rPr lang="zh-CN" altLang="zh-CN" sz="2400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联系方式：张震</a:t>
            </a:r>
            <a:r>
              <a:rPr lang="en-US" altLang="zh-CN" sz="2400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13851491118</a:t>
            </a:r>
            <a:r>
              <a:rPr lang="zh-CN" altLang="zh-CN" sz="2400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（微信同号）</a:t>
            </a:r>
          </a:p>
          <a:p>
            <a:pPr algn="just">
              <a:lnSpc>
                <a:spcPct val="200000"/>
              </a:lnSpc>
            </a:pPr>
            <a:r>
              <a:rPr lang="zh-CN" altLang="zh-CN" sz="2400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咨询网站：</a:t>
            </a:r>
            <a:r>
              <a:rPr lang="en-US" altLang="zh-CN" sz="2400" kern="100" dirty="0">
                <a:solidFill>
                  <a:schemeClr val="bg1"/>
                </a:solidFill>
                <a:effectLst/>
                <a:cs typeface="+mn-ea"/>
                <a:sym typeface="+mn-lt"/>
              </a:rPr>
              <a:t>www.zhenchina.com</a:t>
            </a:r>
            <a:endParaRPr lang="zh-CN" altLang="zh-CN" sz="2400" kern="100" dirty="0">
              <a:solidFill>
                <a:schemeClr val="bg1"/>
              </a:solidFill>
              <a:effectLst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61334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l2qnbup4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</TotalTime>
  <Words>1796</Words>
  <Application>Microsoft Office PowerPoint</Application>
  <PresentationFormat>宽屏</PresentationFormat>
  <Paragraphs>109</Paragraphs>
  <Slides>21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微软用户</dc:creator>
  <cp:lastModifiedBy>wenyan xu</cp:lastModifiedBy>
  <cp:revision>190</cp:revision>
  <dcterms:created xsi:type="dcterms:W3CDTF">2020-04-14T07:24:51Z</dcterms:created>
  <dcterms:modified xsi:type="dcterms:W3CDTF">2024-04-27T13:29:40Z</dcterms:modified>
</cp:coreProperties>
</file>